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1"/>
  </p:notesMasterIdLst>
  <p:sldIdLst>
    <p:sldId id="552" r:id="rId2"/>
    <p:sldId id="798" r:id="rId3"/>
    <p:sldId id="868" r:id="rId4"/>
    <p:sldId id="870" r:id="rId5"/>
    <p:sldId id="869" r:id="rId6"/>
    <p:sldId id="871" r:id="rId7"/>
    <p:sldId id="872" r:id="rId8"/>
    <p:sldId id="873" r:id="rId9"/>
    <p:sldId id="874" r:id="rId10"/>
    <p:sldId id="858" r:id="rId11"/>
    <p:sldId id="850" r:id="rId12"/>
    <p:sldId id="752" r:id="rId13"/>
    <p:sldId id="821" r:id="rId14"/>
    <p:sldId id="755" r:id="rId15"/>
    <p:sldId id="875" r:id="rId16"/>
    <p:sldId id="855" r:id="rId17"/>
    <p:sldId id="771" r:id="rId18"/>
    <p:sldId id="854" r:id="rId19"/>
    <p:sldId id="879" r:id="rId20"/>
    <p:sldId id="859" r:id="rId21"/>
    <p:sldId id="880" r:id="rId22"/>
    <p:sldId id="876" r:id="rId23"/>
    <p:sldId id="881" r:id="rId24"/>
    <p:sldId id="877" r:id="rId25"/>
    <p:sldId id="878" r:id="rId26"/>
    <p:sldId id="744" r:id="rId27"/>
    <p:sldId id="846" r:id="rId28"/>
    <p:sldId id="849" r:id="rId29"/>
    <p:sldId id="747" r:id="rId30"/>
    <p:sldId id="730" r:id="rId31"/>
    <p:sldId id="856" r:id="rId32"/>
    <p:sldId id="800" r:id="rId33"/>
    <p:sldId id="799" r:id="rId34"/>
    <p:sldId id="753" r:id="rId35"/>
    <p:sldId id="758" r:id="rId36"/>
    <p:sldId id="754" r:id="rId37"/>
    <p:sldId id="820" r:id="rId38"/>
    <p:sldId id="756" r:id="rId39"/>
    <p:sldId id="829" r:id="rId40"/>
    <p:sldId id="757" r:id="rId41"/>
    <p:sldId id="760" r:id="rId42"/>
    <p:sldId id="831" r:id="rId43"/>
    <p:sldId id="766" r:id="rId44"/>
    <p:sldId id="827" r:id="rId45"/>
    <p:sldId id="826" r:id="rId46"/>
    <p:sldId id="840" r:id="rId47"/>
    <p:sldId id="848" r:id="rId48"/>
    <p:sldId id="842" r:id="rId49"/>
    <p:sldId id="774" r:id="rId50"/>
    <p:sldId id="775" r:id="rId51"/>
    <p:sldId id="779" r:id="rId52"/>
    <p:sldId id="864" r:id="rId53"/>
    <p:sldId id="865" r:id="rId54"/>
    <p:sldId id="866" r:id="rId55"/>
    <p:sldId id="867" r:id="rId56"/>
    <p:sldId id="684" r:id="rId57"/>
    <p:sldId id="809" r:id="rId58"/>
    <p:sldId id="810" r:id="rId59"/>
    <p:sldId id="818" r:id="rId60"/>
    <p:sldId id="819" r:id="rId61"/>
    <p:sldId id="816" r:id="rId62"/>
    <p:sldId id="817" r:id="rId63"/>
    <p:sldId id="803" r:id="rId64"/>
    <p:sldId id="830" r:id="rId65"/>
    <p:sldId id="761" r:id="rId66"/>
    <p:sldId id="823" r:id="rId67"/>
    <p:sldId id="860" r:id="rId68"/>
    <p:sldId id="794" r:id="rId69"/>
    <p:sldId id="768" r:id="rId70"/>
    <p:sldId id="841" r:id="rId71"/>
    <p:sldId id="806" r:id="rId72"/>
    <p:sldId id="807" r:id="rId73"/>
    <p:sldId id="839" r:id="rId74"/>
    <p:sldId id="832" r:id="rId75"/>
    <p:sldId id="843" r:id="rId76"/>
    <p:sldId id="804" r:id="rId77"/>
    <p:sldId id="808" r:id="rId78"/>
    <p:sldId id="825" r:id="rId79"/>
    <p:sldId id="86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542B0-8049-4AA1-842F-FBEF4FA9A2F1}">
          <p14:sldIdLst>
            <p14:sldId id="552"/>
            <p14:sldId id="798"/>
            <p14:sldId id="868"/>
            <p14:sldId id="870"/>
            <p14:sldId id="869"/>
            <p14:sldId id="871"/>
            <p14:sldId id="872"/>
            <p14:sldId id="873"/>
            <p14:sldId id="874"/>
            <p14:sldId id="858"/>
            <p14:sldId id="850"/>
            <p14:sldId id="752"/>
            <p14:sldId id="821"/>
            <p14:sldId id="755"/>
            <p14:sldId id="875"/>
            <p14:sldId id="855"/>
            <p14:sldId id="771"/>
            <p14:sldId id="854"/>
            <p14:sldId id="879"/>
            <p14:sldId id="859"/>
            <p14:sldId id="880"/>
            <p14:sldId id="876"/>
            <p14:sldId id="881"/>
            <p14:sldId id="877"/>
            <p14:sldId id="878"/>
            <p14:sldId id="744"/>
            <p14:sldId id="846"/>
            <p14:sldId id="849"/>
            <p14:sldId id="747"/>
            <p14:sldId id="730"/>
            <p14:sldId id="856"/>
            <p14:sldId id="800"/>
            <p14:sldId id="799"/>
            <p14:sldId id="753"/>
            <p14:sldId id="758"/>
            <p14:sldId id="754"/>
            <p14:sldId id="820"/>
            <p14:sldId id="756"/>
            <p14:sldId id="829"/>
            <p14:sldId id="757"/>
            <p14:sldId id="760"/>
            <p14:sldId id="831"/>
            <p14:sldId id="766"/>
            <p14:sldId id="827"/>
            <p14:sldId id="826"/>
            <p14:sldId id="840"/>
            <p14:sldId id="848"/>
            <p14:sldId id="842"/>
            <p14:sldId id="774"/>
            <p14:sldId id="775"/>
            <p14:sldId id="779"/>
            <p14:sldId id="864"/>
            <p14:sldId id="865"/>
            <p14:sldId id="866"/>
            <p14:sldId id="867"/>
            <p14:sldId id="684"/>
            <p14:sldId id="809"/>
            <p14:sldId id="810"/>
            <p14:sldId id="818"/>
            <p14:sldId id="819"/>
            <p14:sldId id="816"/>
            <p14:sldId id="817"/>
            <p14:sldId id="803"/>
            <p14:sldId id="830"/>
            <p14:sldId id="761"/>
            <p14:sldId id="823"/>
            <p14:sldId id="860"/>
            <p14:sldId id="794"/>
            <p14:sldId id="768"/>
            <p14:sldId id="841"/>
            <p14:sldId id="806"/>
            <p14:sldId id="807"/>
            <p14:sldId id="839"/>
            <p14:sldId id="832"/>
            <p14:sldId id="843"/>
            <p14:sldId id="804"/>
            <p14:sldId id="808"/>
            <p14:sldId id="825"/>
            <p14:sldId id="8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87550" autoAdjust="0"/>
  </p:normalViewPr>
  <p:slideViewPr>
    <p:cSldViewPr>
      <p:cViewPr varScale="1">
        <p:scale>
          <a:sx n="67" d="100"/>
          <a:sy n="67" d="100"/>
        </p:scale>
        <p:origin x="9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46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2515-62CF-4EEB-B6BD-E2E6A15A36B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98FC-BB75-4867-92A8-6EFD431D3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4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3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7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Purpose is to show off our rich data right away</a:t>
            </a:r>
          </a:p>
          <a:p>
            <a:pPr marL="274320" lvl="1" indent="0">
              <a:buNone/>
            </a:pPr>
            <a:endParaRPr lang="en-US" sz="2000" b="1" dirty="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Make sure to mention here that 375 is “default” choice and baseline deductible </a:t>
            </a:r>
          </a:p>
          <a:p>
            <a:pPr marL="274320" lvl="1" indent="0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Insurers differ on range of dimensions, but differentiation is narrow and all insurers offer same deductible choices, pure financial differentiation</a:t>
            </a: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Purpose is to show off our rich data right away</a:t>
            </a:r>
          </a:p>
          <a:p>
            <a:pPr marL="274320" lvl="1" indent="0">
              <a:buNone/>
            </a:pPr>
            <a:endParaRPr lang="en-US" sz="2000" b="1" dirty="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Make sure to mention here that 375 is “default” choice and baseline deductible </a:t>
            </a:r>
          </a:p>
          <a:p>
            <a:pPr marL="274320" lvl="1" indent="0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6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>
                <a:ea typeface="ＭＳ Ｐゴシック" pitchFamily="-112" charset="-128"/>
              </a:rPr>
              <a:t>NOTE: Optimal decision here refers to optimal FRICTIONLESS Decision</a:t>
            </a:r>
          </a:p>
          <a:p>
            <a:pPr marL="274320" lvl="1" indent="0">
              <a:buNone/>
            </a:pPr>
            <a:r>
              <a:rPr lang="en-US" sz="2000" b="1">
                <a:ea typeface="ＭＳ Ｐゴシック" pitchFamily="-112" charset="-128"/>
              </a:rPr>
              <a:t>PRESENT EVIDENCE ON PREMIUM NARROWLY CENTERED AT 250</a:t>
            </a:r>
          </a:p>
          <a:p>
            <a:pPr marL="274320" lvl="1" indent="0">
              <a:buNone/>
            </a:pPr>
            <a:r>
              <a:rPr lang="en-US" sz="2000" b="1">
                <a:ea typeface="ＭＳ Ｐゴシック" pitchFamily="-112" charset="-128"/>
              </a:rPr>
              <a:t>MAKE CASE THAT COMPULSORY DEDUCTIBLE IS DEFAULT FOR ALL INSURERS</a:t>
            </a: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01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 b="1" dirty="0">
                <a:ea typeface="ＭＳ Ｐゴシック" pitchFamily="-112" charset="-128"/>
              </a:rPr>
              <a:t>Can also link to (i) model fit (ii) variable importance (iii) seven categories </a:t>
            </a: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6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5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7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13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Graph excludes the students, self-employed, people under social minimum. Regression specification still has included the students, self-employed, people under social minimum… That’s likely why slope of quartile 2 is lower.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Note: all regressions have as baseline covariates education level, 4 age dummies, gender, have children, self-employed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2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Baseline category are all other fields.</a:t>
            </a:r>
          </a:p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Currently we have not outputted the results on the ONET classification, or our personal classification as being quantitative or not. I would just mention that in the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4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This is at the sector level. Baseline category is all other sectors.</a:t>
            </a: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0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This is at the sector level. Baseline category is all other sectors.</a:t>
            </a: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4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9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51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>
                <a:ea typeface="ＭＳ Ｐゴシック" pitchFamily="-112" charset="-128"/>
              </a:rPr>
              <a:t>There was an error with how we defined take-up share. This is now fixed (and which is why results are now correct and more stable). Graph only include firms n&gt;=100. We have not worried about connected set yet, we can do that later.</a:t>
            </a:r>
          </a:p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7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>
                <a:ea typeface="ＭＳ Ｐゴシック" pitchFamily="-112" charset="-128"/>
              </a:rPr>
              <a:t>There was an error with how we defined take-up share. This is now fixed (and which is why results are now correct and more stable). Graph only include firms n&gt;=100. We have not worried about connected set yet, we can do that later.</a:t>
            </a:r>
          </a:p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4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sentence is not correct anymore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6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sentence is not correct anymore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72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2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9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Check that all numbers here are correct. Seem to have changed a little bit, writing in paper different than tables by a little bit. </a:t>
            </a: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AT SAME TIME: Do this removing all people who are super marginal, where no policy / allocation we’re studying has a benefit or cost. </a:t>
            </a: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Check that all numbers here are correct. Seem to have changed a little bit, writing in paper different than tables by a little bit. </a:t>
            </a: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AT SAME TIME: Do this removing all people who are super marginal, where no policy / allocation we’re studying has a benefit or cost. </a:t>
            </a: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62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Check that all numbers here are correct. Seem to have changed a little bit, writing in paper different than tables by a little bit. </a:t>
            </a: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AT SAME TIME: Do this removing all people who are super marginal, where no policy / allocation we’re studying has a benefit or cost. </a:t>
            </a:r>
            <a:endParaRPr lang="en-US" sz="20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4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3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4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07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22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8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52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1800">
                <a:ea typeface="ＭＳ Ｐゴシック" pitchFamily="-112" charset="-128"/>
              </a:rPr>
              <a:t>These are the numbers for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757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80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82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7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61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6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36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In total there are about 100 degree types</a:t>
            </a: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5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5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Note: this excludes all children who still live with their parents. </a:t>
            </a:r>
          </a:p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The event study is only estimated on the sample of individuals whose father switches into taking 500 deductible, so timing of father switching identifies the \tau.</a:t>
            </a:r>
          </a:p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Remember: unbalanced panel. In event study regression, no individual FE, but controls for health risk (10 deciles), gender, FE age, FE year, FE education level and education field.</a:t>
            </a:r>
          </a:p>
          <a:p>
            <a:pPr marL="274320" lvl="1" indent="0">
              <a:buNone/>
            </a:pPr>
            <a:r>
              <a:rPr lang="en-US" sz="1800" b="1">
                <a:ea typeface="ＭＳ Ｐゴシック" pitchFamily="-112" charset="-128"/>
              </a:rPr>
              <a:t>The less restricted event study with 2 years before and after looks similar.</a:t>
            </a: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17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dirty="0">
                <a:ea typeface="ＭＳ Ｐゴシック" pitchFamily="-112" charset="-128"/>
              </a:rPr>
              <a:t>Last sentence is not correct anymore… as with continuous probabilities and OLS these intercepts are not interpretable anymore as “ regardless of health”</a:t>
            </a:r>
          </a:p>
          <a:p>
            <a:pPr marL="274320" lvl="1" indent="0">
              <a:buNone/>
            </a:pPr>
            <a:endParaRPr lang="en-US" sz="1800" b="1" dirty="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17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>
                <a:ea typeface="ＭＳ Ｐゴシック" pitchFamily="-112" charset="-128"/>
              </a:rPr>
              <a:t>Last sentence is not correct anymore… as with continuous probabilities and OLS these intercepts are not interpretable anymore as “ regardless of health”</a:t>
            </a: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20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41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>
                <a:ea typeface="ＭＳ Ｐゴシック" pitchFamily="-112" charset="-128"/>
              </a:rPr>
              <a:t>Last sentence is not correct anymore.</a:t>
            </a:r>
          </a:p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52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sentence is not correct anymore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60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sentence is not correct anymore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69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09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38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69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6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9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Baseline category are all other fields.</a:t>
            </a:r>
          </a:p>
          <a:p>
            <a:pPr marL="274320" lvl="1" indent="0">
              <a:buNone/>
            </a:pPr>
            <a:r>
              <a:rPr lang="en-US" sz="2000" b="1" dirty="0">
                <a:ea typeface="ＭＳ Ｐゴシック" pitchFamily="-112" charset="-128"/>
              </a:rPr>
              <a:t>Currently we have not outputted the results on the ONET classification, or our personal classification as being quantitative or not. I would just mention that in the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sz="1800" b="1">
              <a:ea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F98FC-BB75-4867-92A8-6EFD431D38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A49-22AD-43CE-9C94-66E88280F1CE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0C2-E7C1-43C9-A32D-E0C047ADCEEB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36D9-D8D1-4ABA-9606-A3295D4A36D4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874-0CC0-4F2C-860C-0F9DA79E04A9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E510-8A6E-449D-A58C-55E26FEDCD6F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2CA9-7F34-475C-B13E-F2428B91A7A2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F58C-3A85-4839-B90B-F47DE8F8EC14}" type="datetime1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5DCA-E2C0-427C-BD8F-D5D9C1983F08}" type="datetime1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11DB-B848-4C56-B229-AD04FFCD930B}" type="datetime1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5CF18-6B36-46C1-A3BC-59C956259C3B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681-BB13-4B1D-B337-D838956A3F34}" type="datetime1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ACB62A-A2A5-46AA-82D9-B747A930A8CE}" type="datetime1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EED2DD-816B-4497-8ED1-90F195821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Managed</a:t>
            </a:r>
            <a:r>
              <a:rPr lang="nl-NL" dirty="0"/>
              <a:t> </a:t>
            </a:r>
            <a:r>
              <a:rPr lang="nl-NL" dirty="0" err="1"/>
              <a:t>Competition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 - Spinnewijn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914400"/>
            <a:ext cx="8548735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Managed Competition in the Netherlands: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Providing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Choice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Consumer Frictions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Johannes Spinnewijn (LSE)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October 23, 2020</a:t>
            </a:r>
          </a:p>
        </p:txBody>
      </p:sp>
    </p:spTree>
    <p:extLst>
      <p:ext uri="{BB962C8B-B14F-4D97-AF65-F5344CB8AC3E}">
        <p14:creationId xmlns:p14="http://schemas.microsoft.com/office/powerpoint/2010/main" val="25375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F41E-61AF-4FFB-A561-45C384F8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Health Care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9C3E-05FF-4FAC-AE07-DB49CD38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9C9EF8D6-B36D-9D40-9C81-FF56F9129359}"/>
              </a:ext>
            </a:extLst>
          </p:cNvPr>
          <p:cNvSpPr/>
          <p:nvPr/>
        </p:nvSpPr>
        <p:spPr>
          <a:xfrm>
            <a:off x="6705600" y="632460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Breakdown by category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B5F6BA0-CDC0-7341-923A-1A6F64FD8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025" y="1491916"/>
            <a:ext cx="6457950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Predicted Risk &amp; Optimal Frictionless Choice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369A071-EDBC-3747-9FFD-FC6357DC090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74"/>
          <a:stretch/>
        </p:blipFill>
        <p:spPr>
          <a:xfrm>
            <a:off x="990600" y="1267200"/>
            <a:ext cx="7099200" cy="5446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57C238A-E6BC-4C3E-A18B-F8FA85FE4602}"/>
              </a:ext>
            </a:extLst>
          </p:cNvPr>
          <p:cNvSpPr/>
          <p:nvPr/>
        </p:nvSpPr>
        <p:spPr>
          <a:xfrm>
            <a:off x="5105400" y="3657600"/>
            <a:ext cx="69668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74C1450-B8C9-4880-B90B-7026B8322668}"/>
              </a:ext>
            </a:extLst>
          </p:cNvPr>
          <p:cNvSpPr/>
          <p:nvPr/>
        </p:nvSpPr>
        <p:spPr>
          <a:xfrm>
            <a:off x="3810000" y="36576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15815-44D3-4D3E-9C68-F3B5B4595030}"/>
              </a:ext>
            </a:extLst>
          </p:cNvPr>
          <p:cNvSpPr txBox="1"/>
          <p:nvPr/>
        </p:nvSpPr>
        <p:spPr>
          <a:xfrm>
            <a:off x="5029200" y="3288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500 deductible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E2DE6-10C8-4E54-9A1A-CBE90A40EAF7}"/>
              </a:ext>
            </a:extLst>
          </p:cNvPr>
          <p:cNvSpPr txBox="1"/>
          <p:nvPr/>
        </p:nvSpPr>
        <p:spPr>
          <a:xfrm>
            <a:off x="3200400" y="3288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deductible</a:t>
            </a:r>
          </a:p>
        </p:txBody>
      </p:sp>
    </p:spTree>
    <p:extLst>
      <p:ext uri="{BB962C8B-B14F-4D97-AF65-F5344CB8AC3E}">
        <p14:creationId xmlns:p14="http://schemas.microsoft.com/office/powerpoint/2010/main" val="6060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Deductible Choice and Health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C8DB-6DB9-47A2-830C-7D4D5A604A69}"/>
              </a:ext>
            </a:extLst>
          </p:cNvPr>
          <p:cNvSpPr txBox="1"/>
          <p:nvPr/>
        </p:nvSpPr>
        <p:spPr>
          <a:xfrm>
            <a:off x="914400" y="564572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People move away from default deductible only if it is appropriate to do so…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E09BCBD-56CA-FA4D-A52B-46C760512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800" y="1212273"/>
            <a:ext cx="6217111" cy="45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/>
              <a:t>Deductible Choice and Health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C8DB-6DB9-47A2-830C-7D4D5A604A69}"/>
              </a:ext>
            </a:extLst>
          </p:cNvPr>
          <p:cNvSpPr txBox="1"/>
          <p:nvPr/>
        </p:nvSpPr>
        <p:spPr>
          <a:xfrm>
            <a:off x="1676400" y="56929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but don’t do so nearly as much as is warranted for frictionless consumer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384075-88AA-804A-AA0C-72C3C31AE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3" y="1208608"/>
            <a:ext cx="6237794" cy="4525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4BB4A1-49CD-4035-B1CE-AA1F2164954D}"/>
              </a:ext>
            </a:extLst>
          </p:cNvPr>
          <p:cNvCxnSpPr>
            <a:cxnSpLocks/>
          </p:cNvCxnSpPr>
          <p:nvPr/>
        </p:nvCxnSpPr>
        <p:spPr>
          <a:xfrm flipV="1">
            <a:off x="6781800" y="1524000"/>
            <a:ext cx="0" cy="2895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1E0DFB-56CD-45A1-8D0E-F4A9889BAD05}"/>
              </a:ext>
            </a:extLst>
          </p:cNvPr>
          <p:cNvSpPr txBox="1"/>
          <p:nvPr/>
        </p:nvSpPr>
        <p:spPr>
          <a:xfrm>
            <a:off x="67818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Take-up too low!</a:t>
            </a:r>
          </a:p>
        </p:txBody>
      </p:sp>
    </p:spTree>
    <p:extLst>
      <p:ext uri="{BB962C8B-B14F-4D97-AF65-F5344CB8AC3E}">
        <p14:creationId xmlns:p14="http://schemas.microsoft.com/office/powerpoint/2010/main" val="166182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Deductible Take-up and Health, by Education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2BDA955-C29B-D340-9967-883A3687B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00" y="1185672"/>
            <a:ext cx="7560000" cy="54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Deductible Take-up and Health, by Field of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1561C97-D89B-4D4B-BDAD-5382B151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650" y="1066800"/>
            <a:ext cx="7784700" cy="56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" y="402336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Best and Worst Decision-Makers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89810-CE17-4670-A764-F4C1A745B603}"/>
              </a:ext>
            </a:extLst>
          </p:cNvPr>
          <p:cNvSpPr txBox="1"/>
          <p:nvPr/>
        </p:nvSpPr>
        <p:spPr>
          <a:xfrm>
            <a:off x="6230317" y="1424915"/>
            <a:ext cx="224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/>
              <a:t>Worst Decision Makers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Earn on average 39K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Less than High school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Average age of 63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Studies hair &amp; beauty. Works as security or cleaner.</a:t>
            </a:r>
          </a:p>
          <a:p>
            <a:endParaRPr lang="en-US" sz="1400" dirty="0"/>
          </a:p>
          <a:p>
            <a:r>
              <a:rPr lang="en-US" sz="1400" b="1" dirty="0"/>
              <a:t>Best Decision Makers 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Earn on average 106K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College / advanced degree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Average age of 36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More likely to be men. Less likely to have children.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Studies statistics. Works in insurance.</a:t>
            </a:r>
          </a:p>
          <a:p>
            <a:endParaRPr lang="en-US" sz="14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CBB9F517-D556-BC45-B0E9-D8B5A08CF1FD}"/>
              </a:ext>
            </a:extLst>
          </p:cNvPr>
          <p:cNvSpPr/>
          <p:nvPr/>
        </p:nvSpPr>
        <p:spPr>
          <a:xfrm>
            <a:off x="7239000" y="6400800"/>
            <a:ext cx="17145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version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EF24D8-018F-4EC0-87BE-E50352AA9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0" y="1301827"/>
            <a:ext cx="5010658" cy="524454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491ABEB-C690-4D6F-8A0D-8B17698E2C38}"/>
              </a:ext>
            </a:extLst>
          </p:cNvPr>
          <p:cNvSpPr/>
          <p:nvPr/>
        </p:nvSpPr>
        <p:spPr>
          <a:xfrm>
            <a:off x="5135328" y="3809801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64D7F0E-45F5-4E65-93A5-628C8C425D05}"/>
              </a:ext>
            </a:extLst>
          </p:cNvPr>
          <p:cNvSpPr/>
          <p:nvPr/>
        </p:nvSpPr>
        <p:spPr>
          <a:xfrm>
            <a:off x="5135328" y="4099692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2D50DACB-97D3-4F3D-97E1-80429F4EB00F}"/>
              </a:ext>
            </a:extLst>
          </p:cNvPr>
          <p:cNvSpPr/>
          <p:nvPr/>
        </p:nvSpPr>
        <p:spPr>
          <a:xfrm>
            <a:off x="5135328" y="582612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F0D3EA8-5206-43AE-9D89-FBD33E020DC1}"/>
              </a:ext>
            </a:extLst>
          </p:cNvPr>
          <p:cNvSpPr/>
          <p:nvPr/>
        </p:nvSpPr>
        <p:spPr>
          <a:xfrm>
            <a:off x="5105400" y="2855446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" y="402336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Best and Worst Decision-Makers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89810-CE17-4670-A764-F4C1A745B603}"/>
              </a:ext>
            </a:extLst>
          </p:cNvPr>
          <p:cNvSpPr txBox="1"/>
          <p:nvPr/>
        </p:nvSpPr>
        <p:spPr>
          <a:xfrm>
            <a:off x="6230317" y="1424915"/>
            <a:ext cx="224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/>
              <a:t>Worst Decision Makers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Earn on average 39K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Less than High school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Average age of 63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Studies hair &amp; beauty. </a:t>
            </a:r>
            <a:r>
              <a:rPr lang="en-US" sz="1400" dirty="0"/>
              <a:t>Works as security or cleaner.</a:t>
            </a:r>
          </a:p>
          <a:p>
            <a:endParaRPr lang="en-US" sz="1400" dirty="0"/>
          </a:p>
          <a:p>
            <a:r>
              <a:rPr lang="en-US" sz="1400" b="1" dirty="0"/>
              <a:t>Best Decision Makers 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Earn on average 106K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College / advanced degree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Average age of 36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More likely to be men. Less likely to have children.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Studies statistics.</a:t>
            </a:r>
            <a:r>
              <a:rPr lang="en-US" sz="1400" dirty="0"/>
              <a:t> Works in insurance.</a:t>
            </a:r>
          </a:p>
          <a:p>
            <a:endParaRPr lang="en-US" sz="14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CBB9F517-D556-BC45-B0E9-D8B5A08CF1FD}"/>
              </a:ext>
            </a:extLst>
          </p:cNvPr>
          <p:cNvSpPr/>
          <p:nvPr/>
        </p:nvSpPr>
        <p:spPr>
          <a:xfrm>
            <a:off x="7239000" y="6400800"/>
            <a:ext cx="17145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version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E58CAF-AFAF-4DEE-A159-BCA646F60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9995"/>
            <a:ext cx="5068007" cy="4734586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D85A234-BC2F-437E-81FA-7DDDA8E8FB2F}"/>
              </a:ext>
            </a:extLst>
          </p:cNvPr>
          <p:cNvSpPr/>
          <p:nvPr/>
        </p:nvSpPr>
        <p:spPr>
          <a:xfrm>
            <a:off x="4171720" y="3429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CFF8E91-10C7-4985-B1B3-740570D99615}"/>
              </a:ext>
            </a:extLst>
          </p:cNvPr>
          <p:cNvSpPr/>
          <p:nvPr/>
        </p:nvSpPr>
        <p:spPr>
          <a:xfrm>
            <a:off x="4168968" y="43434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FE5EE54-1092-40E2-99D4-8AB3AA09FB5C}"/>
              </a:ext>
            </a:extLst>
          </p:cNvPr>
          <p:cNvSpPr/>
          <p:nvPr/>
        </p:nvSpPr>
        <p:spPr>
          <a:xfrm>
            <a:off x="5295900" y="2813304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A2B045F-0680-46D0-9354-F14D5A27B85D}"/>
              </a:ext>
            </a:extLst>
          </p:cNvPr>
          <p:cNvSpPr/>
          <p:nvPr/>
        </p:nvSpPr>
        <p:spPr>
          <a:xfrm>
            <a:off x="5420562" y="559752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" y="402336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Best and Worst Decision-Makers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89810-CE17-4670-A764-F4C1A745B603}"/>
              </a:ext>
            </a:extLst>
          </p:cNvPr>
          <p:cNvSpPr txBox="1"/>
          <p:nvPr/>
        </p:nvSpPr>
        <p:spPr>
          <a:xfrm>
            <a:off x="6230317" y="1424915"/>
            <a:ext cx="224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/>
              <a:t>Worst Decision Makers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Earn on average 39K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Less than High school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Average age of 63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Studies hair &amp; beauty. </a:t>
            </a:r>
            <a:r>
              <a:rPr lang="en-US" sz="1400" dirty="0">
                <a:solidFill>
                  <a:srgbClr val="FF0000"/>
                </a:solidFill>
              </a:rPr>
              <a:t>Works as security or cleaner.</a:t>
            </a:r>
          </a:p>
          <a:p>
            <a:endParaRPr lang="en-US" sz="1400" dirty="0"/>
          </a:p>
          <a:p>
            <a:r>
              <a:rPr lang="en-US" sz="1400" b="1" dirty="0"/>
              <a:t>Best Decision Makers </a:t>
            </a:r>
            <a:endParaRPr lang="en-US" sz="14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Earn on average 106K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College / advanced degree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Average age of 36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More likely to be men. Less likely to have children.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1400" dirty="0"/>
              <a:t>Studies statistics. </a:t>
            </a:r>
            <a:r>
              <a:rPr lang="en-US" sz="1400" dirty="0">
                <a:solidFill>
                  <a:srgbClr val="FF0000"/>
                </a:solidFill>
              </a:rPr>
              <a:t>Works in insurance.</a:t>
            </a:r>
          </a:p>
          <a:p>
            <a:endParaRPr lang="en-US" sz="14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CBB9F517-D556-BC45-B0E9-D8B5A08CF1FD}"/>
              </a:ext>
            </a:extLst>
          </p:cNvPr>
          <p:cNvSpPr/>
          <p:nvPr/>
        </p:nvSpPr>
        <p:spPr>
          <a:xfrm>
            <a:off x="7239000" y="6400800"/>
            <a:ext cx="17145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version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E58CAF-AFAF-4DEE-A159-BCA646F60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9995"/>
            <a:ext cx="5068007" cy="473458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082EC-025A-4CB3-8B20-2DA0CFB8C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1469"/>
            <a:ext cx="5566863" cy="375944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B5C8D0D5-4748-4DD2-84D9-2131E57FA51D}"/>
              </a:ext>
            </a:extLst>
          </p:cNvPr>
          <p:cNvSpPr/>
          <p:nvPr/>
        </p:nvSpPr>
        <p:spPr>
          <a:xfrm>
            <a:off x="5526771" y="5468005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DC6DE06-8607-42F9-AAF4-169A00D2692D}"/>
              </a:ext>
            </a:extLst>
          </p:cNvPr>
          <p:cNvSpPr/>
          <p:nvPr/>
        </p:nvSpPr>
        <p:spPr>
          <a:xfrm>
            <a:off x="4189755" y="4572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A088E5-AA74-F64B-93D3-191E7DA1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481" y="1472045"/>
            <a:ext cx="6777038" cy="49287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0EC816-061D-4E84-9635-92F066DBC7C5}"/>
              </a:ext>
            </a:extLst>
          </p:cNvPr>
          <p:cNvSpPr txBox="1">
            <a:spLocks/>
          </p:cNvSpPr>
          <p:nvPr/>
        </p:nvSpPr>
        <p:spPr>
          <a:xfrm>
            <a:off x="228600" y="347472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Deductible Take-up and Health, by Insurer</a:t>
            </a:r>
          </a:p>
        </p:txBody>
      </p:sp>
    </p:spTree>
    <p:extLst>
      <p:ext uri="{BB962C8B-B14F-4D97-AF65-F5344CB8AC3E}">
        <p14:creationId xmlns:p14="http://schemas.microsoft.com/office/powerpoint/2010/main" val="21545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8C4A-055B-C04C-A01E-2513F725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853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6582-433C-2E4A-B7F5-62E170CE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972818"/>
            <a:ext cx="8543925" cy="3970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Managed Competition: The Dutch Context</a:t>
            </a:r>
          </a:p>
          <a:p>
            <a:endParaRPr lang="en-US" dirty="0"/>
          </a:p>
          <a:p>
            <a:r>
              <a:rPr lang="en-US" dirty="0"/>
              <a:t>Regulation:</a:t>
            </a:r>
          </a:p>
          <a:p>
            <a:pPr lvl="1"/>
            <a:r>
              <a:rPr lang="en-US" dirty="0"/>
              <a:t>Insurers’ Competition</a:t>
            </a:r>
          </a:p>
          <a:p>
            <a:pPr lvl="1"/>
            <a:r>
              <a:rPr lang="en-US" dirty="0"/>
              <a:t>Provider Networks</a:t>
            </a:r>
          </a:p>
          <a:p>
            <a:pPr lvl="1"/>
            <a:r>
              <a:rPr lang="en-US" b="1" dirty="0"/>
              <a:t>Consumer Choice</a:t>
            </a:r>
          </a:p>
          <a:p>
            <a:endParaRPr lang="en-US" dirty="0"/>
          </a:p>
          <a:p>
            <a:r>
              <a:rPr lang="en-US" dirty="0"/>
              <a:t>Application: Choice frictions and inequality</a:t>
            </a:r>
          </a:p>
          <a:p>
            <a:endParaRPr lang="en-US" dirty="0"/>
          </a:p>
          <a:p>
            <a:r>
              <a:rPr lang="en-US" dirty="0"/>
              <a:t>Conceptual: Value of offering choice in HI/SI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76F838B2-E037-4FB6-8FC0-32C29DCE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nl-NL" dirty="0" err="1"/>
              <a:t>Managed</a:t>
            </a:r>
            <a:r>
              <a:rPr lang="nl-NL" dirty="0"/>
              <a:t> </a:t>
            </a:r>
            <a:r>
              <a:rPr lang="nl-NL" dirty="0" err="1"/>
              <a:t>Competition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 - Spinnewijn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7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2" y="347472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Takeaway on Value of Deductible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6B77-A904-D147-A4C1-1D066D41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62" y="1981200"/>
            <a:ext cx="8480562" cy="4114800"/>
          </a:xfrm>
        </p:spPr>
        <p:txBody>
          <a:bodyPr>
            <a:normAutofit/>
          </a:bodyPr>
          <a:lstStyle/>
          <a:p>
            <a:r>
              <a:rPr lang="en-US" dirty="0"/>
              <a:t>Deductible option in the Netherlands provides limited value</a:t>
            </a:r>
          </a:p>
          <a:p>
            <a:pPr lvl="1"/>
            <a:r>
              <a:rPr lang="en-US" dirty="0"/>
              <a:t>This ignores government’s implementation costs and individual decision costs (plausibly quite large)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Gains from choice are unequally distributed</a:t>
            </a:r>
          </a:p>
          <a:p>
            <a:pPr lvl="1"/>
            <a:r>
              <a:rPr lang="en-US" dirty="0"/>
              <a:t>High income/SES are healthier</a:t>
            </a:r>
          </a:p>
          <a:p>
            <a:pPr lvl="1"/>
            <a:r>
              <a:rPr lang="en-US" dirty="0"/>
              <a:t>High income/SES make better decisions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Should we reconsider offering (vertical) choice? How much coverage should we provide?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7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881BCF0-602D-4EE6-AAE1-4D3CB7D3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Choice in Social Insurance: A Comparison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60AEA2-E93E-4854-AE22-218755004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11" y="1796893"/>
            <a:ext cx="8229600" cy="3264214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CACA-F6EB-41F0-850D-573D9DBF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50842-C9F4-49F9-AAE6-BA6EFAACD781}"/>
              </a:ext>
            </a:extLst>
          </p:cNvPr>
          <p:cNvSpPr txBox="1"/>
          <p:nvPr/>
        </p:nvSpPr>
        <p:spPr>
          <a:xfrm>
            <a:off x="762000" y="506110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Hendren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32372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B421-A7A7-4DC2-A879-6CC04553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GB" sz="3200" dirty="0"/>
              <a:t>Choice in Social Insurance: What is the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6A06-72CC-4998-962D-1456CFFC9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much coverage to provide in universal system?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i="1" dirty="0"/>
              <a:t>E(v’(b)) = E(c’(b))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dirty="0"/>
              <a:t>Should we provide option to get more coverage?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E(v’(b) | </a:t>
            </a:r>
            <a:r>
              <a:rPr lang="en-GB" b="1" i="1" dirty="0"/>
              <a:t>opt</a:t>
            </a:r>
            <a:r>
              <a:rPr lang="en-GB" i="1" dirty="0"/>
              <a:t> ) - E(v’(b)) &gt; E(c’(b) | </a:t>
            </a:r>
            <a:r>
              <a:rPr lang="en-GB" b="1" i="1" dirty="0"/>
              <a:t>opt</a:t>
            </a:r>
            <a:r>
              <a:rPr lang="en-GB" i="1" dirty="0"/>
              <a:t> ) - E(c’(b))</a:t>
            </a:r>
          </a:p>
          <a:p>
            <a:endParaRPr lang="en-GB" dirty="0"/>
          </a:p>
          <a:p>
            <a:r>
              <a:rPr lang="en-GB" dirty="0"/>
              <a:t>Heterogeneity in preferences is key. Value of offering choice decreases with:</a:t>
            </a:r>
          </a:p>
          <a:p>
            <a:pPr lvl="1"/>
            <a:r>
              <a:rPr lang="en-GB" dirty="0"/>
              <a:t>Selection on risk</a:t>
            </a:r>
          </a:p>
          <a:p>
            <a:pPr lvl="1"/>
            <a:r>
              <a:rPr lang="en-GB" dirty="0"/>
              <a:t>Selection on moral hazard</a:t>
            </a:r>
          </a:p>
          <a:p>
            <a:pPr lvl="1"/>
            <a:r>
              <a:rPr lang="en-GB" dirty="0"/>
              <a:t>Selection on frictions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1461-C7F6-4845-BD09-C29F4C0B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365F78A-8363-4821-BC64-F70FD6DA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Evidence on Micro-foundations of Choice 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F7B64-A47C-461B-863A-E2BCD900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2" y="1683304"/>
            <a:ext cx="8229600" cy="4098536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EDC82-F94B-45EA-804C-DD362570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D5424-82F3-456D-9F7B-FD8E2A405F38}"/>
              </a:ext>
            </a:extLst>
          </p:cNvPr>
          <p:cNvSpPr txBox="1"/>
          <p:nvPr/>
        </p:nvSpPr>
        <p:spPr>
          <a:xfrm>
            <a:off x="609600" y="58194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Hendren et al. (2020)</a:t>
            </a:r>
          </a:p>
        </p:txBody>
      </p:sp>
    </p:spTree>
    <p:extLst>
      <p:ext uri="{BB962C8B-B14F-4D97-AF65-F5344CB8AC3E}">
        <p14:creationId xmlns:p14="http://schemas.microsoft.com/office/powerpoint/2010/main" val="38879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2" y="347472"/>
            <a:ext cx="8229600" cy="990600"/>
          </a:xfrm>
        </p:spPr>
        <p:txBody>
          <a:bodyPr>
            <a:noAutofit/>
          </a:bodyPr>
          <a:lstStyle/>
          <a:p>
            <a:r>
              <a:rPr lang="en-GB" sz="3200" dirty="0"/>
              <a:t>Choice in Social Insurance: </a:t>
            </a:r>
            <a:r>
              <a:rPr lang="en-US" sz="3200" dirty="0"/>
              <a:t>Policy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6B77-A904-D147-A4C1-1D066D41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9341124" cy="4648200"/>
          </a:xfrm>
        </p:spPr>
        <p:txBody>
          <a:bodyPr>
            <a:normAutofit/>
          </a:bodyPr>
          <a:lstStyle/>
          <a:p>
            <a:r>
              <a:rPr lang="en-US" dirty="0"/>
              <a:t>Evaluate whether choice can be valuable</a:t>
            </a:r>
          </a:p>
          <a:p>
            <a:pPr lvl="1"/>
            <a:r>
              <a:rPr lang="en-US" dirty="0"/>
              <a:t>Not just from an efficiency, but also from an equity perspective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Use prices and regulation to overcome limits to choice</a:t>
            </a:r>
          </a:p>
          <a:p>
            <a:pPr lvl="1"/>
            <a:r>
              <a:rPr lang="en-US" dirty="0"/>
              <a:t>Not just supply-side frictions, also consumer-side frictions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Eliminating consumer-side frictions (e.g., choice aids) can increase value and improve equity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7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F5CC3-1AA0-4FAB-BCFE-88B59D66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E4C07-8E9F-4CA2-A5D3-AA58CD7C3992}"/>
              </a:ext>
            </a:extLst>
          </p:cNvPr>
          <p:cNvSpPr txBox="1"/>
          <p:nvPr/>
        </p:nvSpPr>
        <p:spPr>
          <a:xfrm>
            <a:off x="3429000" y="300382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2736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62" y="2362200"/>
            <a:ext cx="7533238" cy="990600"/>
          </a:xfrm>
        </p:spPr>
        <p:txBody>
          <a:bodyPr>
            <a:normAutofit fontScale="90000"/>
          </a:bodyPr>
          <a:lstStyle/>
          <a:p>
            <a:r>
              <a:rPr lang="en-US"/>
              <a:t>Appendix</a:t>
            </a:r>
            <a:br>
              <a:rPr lang="en-US"/>
            </a:br>
            <a:endParaRPr lang="en-US" sz="3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362" y="14478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>
              <a:ea typeface="ＭＳ Ｐゴシック" pitchFamily="-112" charset="-128"/>
            </a:endParaRPr>
          </a:p>
          <a:p>
            <a:endParaRPr lang="en-US" sz="220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200">
              <a:ea typeface="ＭＳ Ｐゴシック" pitchFamily="-112" charset="-128"/>
            </a:endParaRPr>
          </a:p>
          <a:p>
            <a:endParaRPr lang="en-US" sz="2200">
              <a:ea typeface="ＭＳ Ｐゴシック" pitchFamily="-112" charset="-128"/>
            </a:endParaRPr>
          </a:p>
          <a:p>
            <a:endParaRPr lang="en-US" sz="2200">
              <a:ea typeface="ＭＳ Ｐゴシック" pitchFamily="-112" charset="-128"/>
            </a:endParaRPr>
          </a:p>
          <a:p>
            <a:endParaRPr lang="en-US" sz="2200">
              <a:ea typeface="ＭＳ Ｐゴシック" pitchFamily="-112" charset="-128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23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Context: Health Insurance </a:t>
            </a:r>
            <a:br>
              <a:rPr lang="en-US" sz="3200" dirty="0"/>
            </a:br>
            <a:r>
              <a:rPr lang="en-US" sz="3200" dirty="0"/>
              <a:t>in Netherlands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1CBE0-1042-496A-80D4-B71FCF09B9E5}"/>
              </a:ext>
            </a:extLst>
          </p:cNvPr>
          <p:cNvSpPr txBox="1"/>
          <p:nvPr/>
        </p:nvSpPr>
        <p:spPr>
          <a:xfrm>
            <a:off x="533400" y="1447800"/>
            <a:ext cx="4321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Managed competition insurance market with heavy public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Regulated choice includes option to elect higher deductibles from 375 – 875 €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Great environment to assess choice quality w/ simple choice for entire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693BEA-FFA8-3448-936B-0B876D9964B5}"/>
              </a:ext>
            </a:extLst>
          </p:cNvPr>
          <p:cNvSpPr txBox="1"/>
          <p:nvPr/>
        </p:nvSpPr>
        <p:spPr>
          <a:xfrm>
            <a:off x="10044113" y="2328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E1C809-A95D-2642-BD4F-C429FCEF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84" y="762000"/>
            <a:ext cx="308621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9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Context: Health Insurance </a:t>
            </a:r>
            <a:br>
              <a:rPr lang="en-US" sz="3200" dirty="0"/>
            </a:br>
            <a:r>
              <a:rPr lang="en-US" sz="3200" dirty="0"/>
              <a:t>in Netherlands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1CBE0-1042-496A-80D4-B71FCF09B9E5}"/>
              </a:ext>
            </a:extLst>
          </p:cNvPr>
          <p:cNvSpPr txBox="1"/>
          <p:nvPr/>
        </p:nvSpPr>
        <p:spPr>
          <a:xfrm>
            <a:off x="533400" y="1721643"/>
            <a:ext cx="4686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Linked individual-level data for entire country: </a:t>
            </a:r>
          </a:p>
          <a:p>
            <a:endParaRPr lang="en-US" sz="1400" dirty="0"/>
          </a:p>
          <a:p>
            <a:r>
              <a:rPr lang="en-US" sz="2200" dirty="0"/>
              <a:t>    -- </a:t>
            </a:r>
            <a:r>
              <a:rPr lang="en-US" sz="2200" dirty="0">
                <a:solidFill>
                  <a:schemeClr val="tx2"/>
                </a:solidFill>
              </a:rPr>
              <a:t>Deductible choice</a:t>
            </a:r>
          </a:p>
          <a:p>
            <a:r>
              <a:rPr lang="en-US" sz="2200" dirty="0"/>
              <a:t>    -- </a:t>
            </a:r>
            <a:r>
              <a:rPr lang="en-US" sz="2200" dirty="0">
                <a:solidFill>
                  <a:schemeClr val="tx2"/>
                </a:solidFill>
              </a:rPr>
              <a:t>Detailed health data </a:t>
            </a:r>
          </a:p>
          <a:p>
            <a:r>
              <a:rPr lang="en-US" sz="2200" dirty="0"/>
              <a:t>                  +</a:t>
            </a:r>
          </a:p>
          <a:p>
            <a:r>
              <a:rPr lang="en-US" sz="2200" dirty="0"/>
              <a:t>    --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Education and Job 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200" dirty="0"/>
              <a:t>--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Income / Debt / Wealth 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200" dirty="0"/>
              <a:t>--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Work peers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200" dirty="0"/>
              <a:t>--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Location peers  </a:t>
            </a:r>
          </a:p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200" dirty="0"/>
              <a:t>--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Family members</a:t>
            </a:r>
          </a:p>
          <a:p>
            <a:endParaRPr lang="en-US" sz="2200" dirty="0"/>
          </a:p>
          <a:p>
            <a:r>
              <a:rPr lang="en-US" sz="22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693BEA-FFA8-3448-936B-0B876D9964B5}"/>
              </a:ext>
            </a:extLst>
          </p:cNvPr>
          <p:cNvSpPr txBox="1"/>
          <p:nvPr/>
        </p:nvSpPr>
        <p:spPr>
          <a:xfrm>
            <a:off x="10044113" y="23288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E1C809-A95D-2642-BD4F-C429FCEF7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339101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Choice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ea typeface="ＭＳ Ｐゴシック" pitchFamily="-112" charset="-128"/>
              </a:rPr>
              <a:t>Simplify choice environment to:</a:t>
            </a:r>
          </a:p>
          <a:p>
            <a:endParaRPr lang="en-US" sz="2500" dirty="0"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b="1" dirty="0">
                <a:ea typeface="ＭＳ Ｐゴシック" pitchFamily="-112" charset="-128"/>
              </a:rPr>
              <a:t>Default deductible of 375 EUR</a:t>
            </a:r>
          </a:p>
          <a:p>
            <a:pPr marL="0" indent="0" algn="ctr">
              <a:buNone/>
            </a:pPr>
            <a:r>
              <a:rPr lang="en-US" i="1" dirty="0">
                <a:ea typeface="ＭＳ Ｐゴシック" pitchFamily="-112" charset="-128"/>
              </a:rPr>
              <a:t>Or</a:t>
            </a:r>
          </a:p>
          <a:p>
            <a:pPr marL="0" indent="0" algn="ctr">
              <a:buNone/>
            </a:pPr>
            <a:r>
              <a:rPr lang="en-US" b="1" dirty="0">
                <a:ea typeface="ＭＳ Ｐゴシック" pitchFamily="-112" charset="-128"/>
              </a:rPr>
              <a:t>Voluntary deductible of 875 EUR </a:t>
            </a:r>
          </a:p>
          <a:p>
            <a:pPr marL="0" indent="0" algn="ctr">
              <a:buNone/>
            </a:pPr>
            <a:r>
              <a:rPr lang="en-US" dirty="0">
                <a:ea typeface="ＭＳ Ｐゴシック" pitchFamily="-112" charset="-128"/>
              </a:rPr>
              <a:t>(at 250 EUR premium reduction)</a:t>
            </a:r>
          </a:p>
          <a:p>
            <a:pPr marL="0" indent="0" algn="ctr">
              <a:buNone/>
            </a:pPr>
            <a:endParaRPr lang="en-US" sz="2100" dirty="0">
              <a:ea typeface="ＭＳ Ｐゴシック" pitchFamily="-112" charset="-128"/>
            </a:endParaRPr>
          </a:p>
          <a:p>
            <a:r>
              <a:rPr lang="en-US" sz="2500" dirty="0">
                <a:ea typeface="ＭＳ Ｐゴシック" pitchFamily="-112" charset="-128"/>
              </a:rPr>
              <a:t>Simplified decision rule for risk-neutral, frictionless decision-maker, :</a:t>
            </a:r>
          </a:p>
          <a:p>
            <a:pPr marL="0" indent="0" algn="ctr">
              <a:buNone/>
            </a:pPr>
            <a:endParaRPr lang="en-US" sz="2100" dirty="0">
              <a:ea typeface="ＭＳ Ｐゴシック" pitchFamily="-112" charset="-128"/>
            </a:endParaRPr>
          </a:p>
          <a:p>
            <a:pPr marL="0" indent="0" algn="ctr">
              <a:buNone/>
            </a:pPr>
            <a:r>
              <a:rPr lang="en-US" b="1" dirty="0">
                <a:ea typeface="ＭＳ Ｐゴシック" pitchFamily="-112" charset="-128"/>
              </a:rPr>
              <a:t>Take extra 500 EUR deductible </a:t>
            </a:r>
            <a:r>
              <a:rPr lang="en-US" b="1" dirty="0" err="1">
                <a:ea typeface="ＭＳ Ｐゴシック" pitchFamily="-112" charset="-128"/>
              </a:rPr>
              <a:t>iff</a:t>
            </a:r>
            <a:r>
              <a:rPr lang="en-US" b="1" dirty="0">
                <a:ea typeface="ＭＳ Ｐゴシック" pitchFamily="-112" charset="-128"/>
              </a:rPr>
              <a:t> Prob(x &lt; 375) &gt; 0.5</a:t>
            </a:r>
          </a:p>
          <a:p>
            <a:endParaRPr lang="en-US" sz="2500" dirty="0">
              <a:ea typeface="ＭＳ Ｐゴシック" pitchFamily="-112" charset="-128"/>
            </a:endParaRPr>
          </a:p>
          <a:p>
            <a:r>
              <a:rPr lang="en-US" sz="2500" dirty="0">
                <a:ea typeface="ＭＳ Ｐゴシック" pitchFamily="-112" charset="-128"/>
              </a:rPr>
              <a:t>Straightforward to assess optimal decision rule </a:t>
            </a:r>
            <a:r>
              <a:rPr lang="en-US" sz="2500" u="sng" dirty="0">
                <a:ea typeface="ＭＳ Ｐゴシック" pitchFamily="-112" charset="-128"/>
              </a:rPr>
              <a:t>as a function of different underlying expected utility preferences</a:t>
            </a:r>
            <a:r>
              <a:rPr lang="en-US" sz="2500" dirty="0">
                <a:ea typeface="ＭＳ Ｐゴシック" pitchFamily="-112" charset="-128"/>
              </a:rPr>
              <a:t>:</a:t>
            </a:r>
          </a:p>
          <a:p>
            <a:pPr lvl="2"/>
            <a:r>
              <a:rPr lang="en-US" sz="2200" dirty="0">
                <a:ea typeface="ＭＳ Ｐゴシック" pitchFamily="-112" charset="-128"/>
              </a:rPr>
              <a:t>CARA 10</a:t>
            </a:r>
            <a:r>
              <a:rPr lang="en-US" sz="2200" baseline="30000" dirty="0">
                <a:ea typeface="ＭＳ Ｐゴシック" pitchFamily="-112" charset="-128"/>
              </a:rPr>
              <a:t>-5</a:t>
            </a:r>
            <a:r>
              <a:rPr lang="en-US" sz="2200" dirty="0">
                <a:ea typeface="ＭＳ Ｐゴシック" pitchFamily="-112" charset="-128"/>
              </a:rPr>
              <a:t> : 0.5006; CARA 10</a:t>
            </a:r>
            <a:r>
              <a:rPr lang="en-US" sz="2200" baseline="30000" dirty="0">
                <a:ea typeface="ＭＳ Ｐゴシック" pitchFamily="-112" charset="-128"/>
              </a:rPr>
              <a:t>-4</a:t>
            </a:r>
            <a:r>
              <a:rPr lang="en-US" sz="2200" dirty="0">
                <a:ea typeface="ＭＳ Ｐゴシック" pitchFamily="-112" charset="-128"/>
              </a:rPr>
              <a:t> : 0.506; CARA 10</a:t>
            </a:r>
            <a:r>
              <a:rPr lang="en-US" sz="2200" baseline="30000" dirty="0">
                <a:ea typeface="ＭＳ Ｐゴシック" pitchFamily="-112" charset="-128"/>
              </a:rPr>
              <a:t>-3</a:t>
            </a:r>
            <a:r>
              <a:rPr lang="en-US" sz="2200" dirty="0">
                <a:ea typeface="ＭＳ Ｐゴシック" pitchFamily="-112" charset="-128"/>
              </a:rPr>
              <a:t> : 0.56</a:t>
            </a:r>
          </a:p>
          <a:p>
            <a:pPr lvl="2"/>
            <a:r>
              <a:rPr lang="en-US" sz="2500" dirty="0">
                <a:ea typeface="ＭＳ Ｐゴシック" pitchFamily="-112" charset="-128"/>
              </a:rPr>
              <a:t>liquidity constraints as empirically equivalent to higher levels of risk aversion (Chetty and Szeidl, 2015)</a:t>
            </a:r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7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8663-661A-48CB-84AC-CD945B48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8536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Dutch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C914-F4EC-454A-BB16-28544D48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Old System: </a:t>
            </a:r>
          </a:p>
          <a:p>
            <a:pPr lvl="1"/>
            <a:r>
              <a:rPr lang="en-GB" dirty="0"/>
              <a:t>Mandatory Social Health Insurance for lower income (2/3 of pop.)</a:t>
            </a:r>
          </a:p>
          <a:p>
            <a:pPr lvl="2"/>
            <a:r>
              <a:rPr lang="en-GB" dirty="0"/>
              <a:t>Provided by sickness funds</a:t>
            </a:r>
          </a:p>
          <a:p>
            <a:pPr lvl="2"/>
            <a:r>
              <a:rPr lang="en-GB" dirty="0"/>
              <a:t>Paid by mix of premium + payroll tax</a:t>
            </a:r>
          </a:p>
          <a:p>
            <a:pPr lvl="2"/>
            <a:r>
              <a:rPr lang="en-GB" dirty="0"/>
              <a:t>Gradual introduction of risk-adjusted capitation payments</a:t>
            </a:r>
          </a:p>
          <a:p>
            <a:pPr lvl="1"/>
            <a:r>
              <a:rPr lang="en-GB" dirty="0"/>
              <a:t>Voluntary Private Health Insurance</a:t>
            </a:r>
          </a:p>
          <a:p>
            <a:endParaRPr lang="en-GB" dirty="0"/>
          </a:p>
          <a:p>
            <a:r>
              <a:rPr lang="en-GB" dirty="0"/>
              <a:t>New System – Health Insurance Act 2006</a:t>
            </a:r>
          </a:p>
          <a:p>
            <a:pPr lvl="1"/>
            <a:r>
              <a:rPr lang="en-GB" dirty="0"/>
              <a:t>Mandated Basic Health Insurance for all</a:t>
            </a:r>
          </a:p>
          <a:p>
            <a:pPr lvl="2"/>
            <a:r>
              <a:rPr lang="en-GB" dirty="0"/>
              <a:t>Deductible choice - </a:t>
            </a:r>
            <a:r>
              <a:rPr lang="en-GB" i="1" dirty="0"/>
              <a:t>up to 875 EUR</a:t>
            </a:r>
          </a:p>
          <a:p>
            <a:pPr lvl="2"/>
            <a:r>
              <a:rPr lang="en-GB" dirty="0"/>
              <a:t>Supplemental coverage (dental, physio) – </a:t>
            </a:r>
            <a:r>
              <a:rPr lang="en-GB" i="1" dirty="0"/>
              <a:t>only 5% of expenses</a:t>
            </a:r>
          </a:p>
          <a:p>
            <a:pPr lvl="2"/>
            <a:r>
              <a:rPr lang="en-GB" dirty="0"/>
              <a:t>Limited provider network – </a:t>
            </a:r>
            <a:r>
              <a:rPr lang="en-GB" i="1" dirty="0"/>
              <a:t>chosen by less than 10%</a:t>
            </a:r>
          </a:p>
          <a:p>
            <a:pPr lvl="1"/>
            <a:r>
              <a:rPr lang="en-GB" dirty="0"/>
              <a:t>Sickness funds and private insurers compete on price</a:t>
            </a:r>
          </a:p>
          <a:p>
            <a:pPr lvl="2"/>
            <a:r>
              <a:rPr lang="en-GB" dirty="0"/>
              <a:t>Risk-adjustment transfers (~ US)</a:t>
            </a:r>
          </a:p>
          <a:p>
            <a:pPr marL="548640" lvl="2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85EE-B9EB-4050-BA1C-D08E359C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Risk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954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r>
              <a:rPr lang="en-US" sz="2500" dirty="0">
                <a:ea typeface="ＭＳ Ｐゴシック" pitchFamily="-112" charset="-128"/>
              </a:rPr>
              <a:t>Prediction: probability that individual has costs [0,375]</a:t>
            </a:r>
          </a:p>
          <a:p>
            <a:pPr lvl="1"/>
            <a:r>
              <a:rPr lang="en-US" sz="1900" dirty="0">
                <a:ea typeface="ＭＳ Ｐゴシック" pitchFamily="-112" charset="-128"/>
              </a:rPr>
              <a:t>Ensemble learner for binary classification, combining random forest, boosted regression trees, and LASSO</a:t>
            </a:r>
          </a:p>
          <a:p>
            <a:pPr lvl="1"/>
            <a:r>
              <a:rPr lang="en-US" sz="1900" dirty="0">
                <a:ea typeface="ＭＳ Ｐゴシック" pitchFamily="-112" charset="-128"/>
              </a:rPr>
              <a:t>Models tuned, trained, and calibrated on subsets of training sample (1M observations)</a:t>
            </a: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r>
              <a:rPr lang="en-US" sz="2300" dirty="0">
                <a:ea typeface="ＭＳ Ｐゴシック" pitchFamily="-112" charset="-128"/>
              </a:rPr>
              <a:t>Approx. 50 individual-specific predictors: </a:t>
            </a:r>
            <a:endParaRPr lang="en-US" sz="1900" dirty="0">
              <a:ea typeface="ＭＳ Ｐゴシック" pitchFamily="-112" charset="-128"/>
            </a:endParaRPr>
          </a:p>
          <a:p>
            <a:pPr lvl="1"/>
            <a:r>
              <a:rPr lang="en-US" sz="1900" dirty="0">
                <a:ea typeface="ＭＳ Ｐゴシック" pitchFamily="-112" charset="-128"/>
              </a:rPr>
              <a:t>Past health spending: per health category, (t-2, t-1)</a:t>
            </a:r>
          </a:p>
          <a:p>
            <a:pPr lvl="1"/>
            <a:r>
              <a:rPr lang="en-US" sz="1900" dirty="0">
                <a:ea typeface="ＭＳ Ｐゴシック" pitchFamily="-112" charset="-128"/>
              </a:rPr>
              <a:t>Demographics: gender, age, work status, education level, income</a:t>
            </a: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r>
              <a:rPr lang="en-US" sz="2300" dirty="0">
                <a:ea typeface="ＭＳ Ｐゴシック" pitchFamily="-112" charset="-128"/>
              </a:rPr>
              <a:t>Results and plots use hold-out sample of approx. 11.6M </a:t>
            </a: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D6C2C70F-4368-D442-A70C-65908A2BF55F}"/>
              </a:ext>
            </a:extLst>
          </p:cNvPr>
          <p:cNvSpPr/>
          <p:nvPr/>
        </p:nvSpPr>
        <p:spPr>
          <a:xfrm>
            <a:off x="6172200" y="6400800"/>
            <a:ext cx="27813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Variable importance in prediction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Predicted vs. Realized Health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33DF644-FAF2-C540-965C-FEFD38C8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588" y="1562100"/>
            <a:ext cx="66008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7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/>
              <a:t>Ex-Post Realization of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3CE1C-9CE3-A244-ABD9-8B4CDC2B53E2}"/>
              </a:ext>
            </a:extLst>
          </p:cNvPr>
          <p:cNvSpPr txBox="1"/>
          <p:nvPr/>
        </p:nvSpPr>
        <p:spPr>
          <a:xfrm>
            <a:off x="5293297" y="1871246"/>
            <a:ext cx="3267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Bottom 5% Predicted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1C026-BF73-4248-9CA9-829D3D0E6D9B}"/>
              </a:ext>
            </a:extLst>
          </p:cNvPr>
          <p:cNvSpPr txBox="1"/>
          <p:nvPr/>
        </p:nvSpPr>
        <p:spPr>
          <a:xfrm>
            <a:off x="881120" y="1866233"/>
            <a:ext cx="3267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Top 5% Predicted Health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0BF0A2A-6EE7-5346-B210-19AEB3758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52" y="2400299"/>
            <a:ext cx="4487049" cy="326330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5CBC65C-1DA1-9D42-BE8E-B20F70932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2400299"/>
            <a:ext cx="4487049" cy="32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ROC Curve for Cost Prediction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1BA2F9F-A464-204F-9D73-EF1F843BA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2251" y="1709928"/>
            <a:ext cx="6659499" cy="4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3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Social Determinants: Evidence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C38FEA-F7B5-4408-932C-A0F0F6B3420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54369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ＭＳ Ｐゴシック" pitchFamily="-112" charset="-128"/>
              </a:rPr>
              <a:t>We investigate relationship between social factors and deductible choice:</a:t>
            </a:r>
          </a:p>
          <a:p>
            <a:endParaRPr lang="en-US" sz="25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   Human Capital: </a:t>
            </a:r>
            <a:r>
              <a:rPr lang="en-US" sz="2000" dirty="0">
                <a:ea typeface="ＭＳ Ｐゴシック" pitchFamily="-112" charset="-128"/>
              </a:rPr>
              <a:t>Education level, type of degree, profession 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   Financial Capital:</a:t>
            </a:r>
            <a:r>
              <a:rPr lang="en-US" sz="2000" b="1" dirty="0">
                <a:ea typeface="ＭＳ Ｐゴシック" pitchFamily="-112" charset="-128"/>
              </a:rPr>
              <a:t> </a:t>
            </a:r>
            <a:r>
              <a:rPr lang="en-US" sz="2000" dirty="0">
                <a:ea typeface="ＭＳ Ｐゴシック" pitchFamily="-112" charset="-128"/>
              </a:rPr>
              <a:t>Income, debt, savings, liquidity </a:t>
            </a:r>
          </a:p>
          <a:p>
            <a:pPr marL="0" indent="0">
              <a:buNone/>
            </a:pP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   Environmental Effects: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000" dirty="0">
                <a:ea typeface="ＭＳ Ｐゴシック" pitchFamily="-112" charset="-128"/>
              </a:rPr>
              <a:t>Peers at firm, at location, parents’ choices</a:t>
            </a:r>
          </a:p>
          <a:p>
            <a:pPr marL="0" indent="0">
              <a:buNone/>
            </a:pPr>
            <a:endParaRPr lang="en-US" sz="20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000" dirty="0">
                <a:ea typeface="ＭＳ Ｐゴシック" pitchFamily="-112" charset="-128"/>
              </a:rPr>
              <a:t>For socio-economic factors we present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unconditional correlations with deductible choice as function of health risk 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corresponding regression estimates, controlling for range of other factors</a:t>
            </a:r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087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Deductible Take-up and Health, by Income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4550A0C-2764-344D-9343-97CB5486A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00" y="1184400"/>
            <a:ext cx="7560000" cy="54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3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Social Determinants: Regression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90" y="2362200"/>
                <a:ext cx="8115300" cy="3108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Simple linear probability model of 500 EUR deductible take-up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with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take-up of 500 deductible;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probability that costs below 375 EUR;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: set of covariates;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baseline controls = demographics, income level, education level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0" y="2362200"/>
                <a:ext cx="8115300" cy="3108543"/>
              </a:xfrm>
              <a:prstGeom prst="rect">
                <a:avLst/>
              </a:prstGeom>
              <a:blipFill>
                <a:blip r:embed="rId3"/>
                <a:stretch>
                  <a:fillRect l="-1803" t="-2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851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200BAF-F4F0-A045-A602-34395A6D1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72" y="439347"/>
            <a:ext cx="5519856" cy="6266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F8978E-6F9B-4597-8229-4DC4C6D65796}"/>
              </a:ext>
            </a:extLst>
          </p:cNvPr>
          <p:cNvSpPr/>
          <p:nvPr/>
        </p:nvSpPr>
        <p:spPr>
          <a:xfrm>
            <a:off x="6172200" y="1524000"/>
            <a:ext cx="1219200" cy="419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9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Field of 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4E8A1F4-471C-4230-A936-244BB3ADF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50344"/>
              </p:ext>
            </p:extLst>
          </p:nvPr>
        </p:nvGraphicFramePr>
        <p:xfrm>
          <a:off x="5181600" y="1844040"/>
          <a:ext cx="3632127" cy="30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16127">
                  <a:extLst>
                    <a:ext uri="{9D8B030D-6E8A-4147-A177-3AD203B41FA5}">
                      <a16:colId xmlns:a16="http://schemas.microsoft.com/office/drawing/2014/main" val="33409975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01379483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7446288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US" sz="1400" dirty="0"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in Modern Roman 10" pitchFamily="2" charset="77"/>
                        </a:rPr>
                        <a:t>Intercept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in Modern Roman 10" pitchFamily="2" charset="77"/>
                        </a:rPr>
                        <a:t>Slope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787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Statistics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-2.8%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  <a:endParaRPr lang="en-US" sz="1400" dirty="0"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19.8%***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2277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Philosophy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-0.1%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 2.9%***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9775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Accounting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-0.3%***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 2.3%***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756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Marketing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 0.0%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  <a:endParaRPr lang="en-US" sz="1400" dirty="0"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-0.3%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  <a:endParaRPr lang="en-US" sz="1400" dirty="0"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303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Hair and Beauty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 0.6%***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-3.4%***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1892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in Modern Roman 10" pitchFamily="2" charset="77"/>
                        </a:rPr>
                        <a:t>Protection of Persons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 0.7%***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-6.5%***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7695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20F6FE-1C83-4BE7-900F-761D1A112511}"/>
              </a:ext>
            </a:extLst>
          </p:cNvPr>
          <p:cNvSpPr txBox="1"/>
          <p:nvPr/>
        </p:nvSpPr>
        <p:spPr>
          <a:xfrm>
            <a:off x="5943600" y="1345579"/>
            <a:ext cx="269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Regression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CE4C4-D44B-46C9-8737-5C04040A4FD1}"/>
              </a:ext>
            </a:extLst>
          </p:cNvPr>
          <p:cNvSpPr txBox="1"/>
          <p:nvPr/>
        </p:nvSpPr>
        <p:spPr>
          <a:xfrm>
            <a:off x="1447800" y="1345579"/>
            <a:ext cx="2448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Unconditional Results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1561C97-D89B-4D4B-BDAD-5382B151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100" y="1806000"/>
            <a:ext cx="4851000" cy="352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615966-3986-46B3-BF33-39E65FD6B7AC}"/>
              </a:ext>
            </a:extLst>
          </p:cNvPr>
          <p:cNvSpPr/>
          <p:nvPr/>
        </p:nvSpPr>
        <p:spPr>
          <a:xfrm>
            <a:off x="7820655" y="2331116"/>
            <a:ext cx="866145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78B108-206A-8648-8E28-E9E141BD4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553200" cy="61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81C447-5EF8-460E-AB39-D2464F73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HIA 2006: Regulation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A4A85E2-7596-4A1D-BFC9-EF993C3B04A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/>
          <a:stretch/>
        </p:blipFill>
        <p:spPr bwMode="auto">
          <a:xfrm>
            <a:off x="891396" y="1838325"/>
            <a:ext cx="7361207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68BD7-0AF9-4781-8B94-774246F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7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Professional Sector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4E8A1F4-471C-4230-A936-244BB3ADF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91331"/>
              </p:ext>
            </p:extLst>
          </p:nvPr>
        </p:nvGraphicFramePr>
        <p:xfrm>
          <a:off x="5029200" y="1828800"/>
          <a:ext cx="382613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130">
                  <a:extLst>
                    <a:ext uri="{9D8B030D-6E8A-4147-A177-3AD203B41FA5}">
                      <a16:colId xmlns:a16="http://schemas.microsoft.com/office/drawing/2014/main" val="33409975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01379483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7446288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in Modern Roman 10" pitchFamily="2" charset="77"/>
                        </a:rPr>
                        <a:t>Intercept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in Modern Roman 10" pitchFamily="2" charset="77"/>
                        </a:rPr>
                        <a:t>Slope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atin Modern Roman 10" pitchFamily="2" charset="7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9787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Business Services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-1.1%***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4.1%***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722277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Insurance / Health Ins.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-2.3%***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7.3%***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79775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Retail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-0.2%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-0.1%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756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Construction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-0.0%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-1.8%***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5303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Cleaning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0.5%***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-0.8%*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Latin Modern Roman 10" pitchFamily="2" charset="77"/>
                        </a:rPr>
                        <a:t>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1892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Latin Modern Roman 10" pitchFamily="2" charset="77"/>
                        </a:rPr>
                        <a:t>Public Utilities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0.3%***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in Modern Roman 10" pitchFamily="2" charset="77"/>
                        </a:rPr>
                        <a:t>-3.2%***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695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20F6FE-1C83-4BE7-900F-761D1A112511}"/>
              </a:ext>
            </a:extLst>
          </p:cNvPr>
          <p:cNvSpPr txBox="1"/>
          <p:nvPr/>
        </p:nvSpPr>
        <p:spPr>
          <a:xfrm>
            <a:off x="5715000" y="1345579"/>
            <a:ext cx="269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Regression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CE4C4-D44B-46C9-8737-5C04040A4FD1}"/>
              </a:ext>
            </a:extLst>
          </p:cNvPr>
          <p:cNvSpPr txBox="1"/>
          <p:nvPr/>
        </p:nvSpPr>
        <p:spPr>
          <a:xfrm>
            <a:off x="1764290" y="1345579"/>
            <a:ext cx="269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Unconditional Results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5A93B81-9122-2243-A834-442D04764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5" y="1897440"/>
            <a:ext cx="4830045" cy="351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C7D1F5-694C-4097-94C0-656CC34760A0}"/>
              </a:ext>
            </a:extLst>
          </p:cNvPr>
          <p:cNvSpPr/>
          <p:nvPr/>
        </p:nvSpPr>
        <p:spPr>
          <a:xfrm>
            <a:off x="7820655" y="2331116"/>
            <a:ext cx="866145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8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3BB243-800E-C64C-B23E-94A068AE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7" y="1371600"/>
            <a:ext cx="6991105" cy="490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510771-5327-4E6C-A92E-F2CE6DC2AE89}"/>
              </a:ext>
            </a:extLst>
          </p:cNvPr>
          <p:cNvSpPr/>
          <p:nvPr/>
        </p:nvSpPr>
        <p:spPr>
          <a:xfrm>
            <a:off x="6695952" y="2667000"/>
            <a:ext cx="1371600" cy="2667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77964B-8262-4A12-9CBB-654953A6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Personal Finance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895290-8057-4991-A757-2EE297BBF3EB}"/>
              </a:ext>
            </a:extLst>
          </p:cNvPr>
          <p:cNvSpPr/>
          <p:nvPr/>
        </p:nvSpPr>
        <p:spPr>
          <a:xfrm>
            <a:off x="6086352" y="6019800"/>
            <a:ext cx="1219200" cy="2582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0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33AFB-2CF8-4F76-BA0B-BCF8E26B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325F87-67B2-B74F-BD12-9CB39B09F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" y="1295399"/>
            <a:ext cx="8591827" cy="4572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CA72B-CFFB-43E2-AA04-CEFCAE895518}"/>
              </a:ext>
            </a:extLst>
          </p:cNvPr>
          <p:cNvSpPr/>
          <p:nvPr/>
        </p:nvSpPr>
        <p:spPr>
          <a:xfrm>
            <a:off x="7462344" y="2438400"/>
            <a:ext cx="1371600" cy="2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0B559-DCFE-461A-B83C-B3E06D17957E}"/>
              </a:ext>
            </a:extLst>
          </p:cNvPr>
          <p:cNvSpPr txBox="1"/>
          <p:nvPr/>
        </p:nvSpPr>
        <p:spPr>
          <a:xfrm>
            <a:off x="5334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Interesting as correlation, but want to go beyond and get causal interpretation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E71F63-6C91-4396-83EE-9E388CF3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Correlations</a:t>
            </a:r>
          </a:p>
        </p:txBody>
      </p:sp>
    </p:spTree>
    <p:extLst>
      <p:ext uri="{BB962C8B-B14F-4D97-AF65-F5344CB8AC3E}">
        <p14:creationId xmlns:p14="http://schemas.microsoft.com/office/powerpoint/2010/main" val="3460775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Switchers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23726CC-5868-4888-B8E8-686BDABAF1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341" y="1310640"/>
                <a:ext cx="8328660" cy="509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ea typeface="ＭＳ Ｐゴシック" pitchFamily="-112" charset="-128"/>
                  </a:rPr>
                  <a:t>Deductible take-up is strongly correlated with take up by colleagues, neighbors, parents in basic regressions</a:t>
                </a: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200" dirty="0">
                    <a:ea typeface="ＭＳ Ｐゴシック" pitchFamily="-112" charset="-128"/>
                  </a:rPr>
                  <a:t>What percentage of variation in take-up is causal?</a:t>
                </a:r>
                <a:br>
                  <a:rPr lang="en-GB" sz="2200" dirty="0">
                    <a:ea typeface="ＭＳ Ｐゴシック" pitchFamily="-112" charset="-128"/>
                  </a:rPr>
                </a:br>
                <a:endParaRPr lang="en-GB" sz="2200" dirty="0">
                  <a:ea typeface="ＭＳ Ｐゴシック" pitchFamily="-112" charset="-128"/>
                </a:endParaRPr>
              </a:p>
              <a:p>
                <a:pPr marL="73152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sz="2200" dirty="0">
                    <a:ea typeface="ＭＳ Ｐゴシック" pitchFamily="-112" charset="-128"/>
                  </a:rPr>
                  <a:t>Obtain firm (location) FE from linear OLS :</a:t>
                </a:r>
                <a:br>
                  <a:rPr lang="en-GB" sz="2200" dirty="0">
                    <a:ea typeface="ＭＳ Ｐゴシック" pitchFamily="-112" charset="-128"/>
                  </a:rPr>
                </a:b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br>
                  <a:rPr lang="en-GB" sz="1800" dirty="0">
                    <a:ea typeface="ＭＳ Ｐゴシック" pitchFamily="-112" charset="-128"/>
                  </a:rPr>
                </a:br>
                <a:br>
                  <a:rPr lang="en-GB" sz="1800" dirty="0">
                    <a:ea typeface="ＭＳ Ｐゴシック" pitchFamily="-112" charset="-128"/>
                  </a:rPr>
                </a:br>
                <a:endParaRPr lang="en-GB" sz="1800" dirty="0">
                  <a:ea typeface="ＭＳ Ｐゴシック" pitchFamily="-112" charset="-128"/>
                </a:endParaRPr>
              </a:p>
              <a:p>
                <a:pPr marL="731520" lvl="1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GB" sz="2200" dirty="0">
                    <a:ea typeface="ＭＳ Ｐゴシック" pitchFamily="-112" charset="-128"/>
                  </a:rPr>
                  <a:t>Regress firm (location) FE on average take-up in firm (location):  </a:t>
                </a:r>
                <a:br>
                  <a:rPr lang="en-GB" sz="2200" dirty="0">
                    <a:ea typeface="ＭＳ Ｐゴシック" pitchFamily="-112" charset="-128"/>
                  </a:rPr>
                </a:br>
                <a:br>
                  <a:rPr lang="en-GB" sz="2200" dirty="0">
                    <a:ea typeface="ＭＳ Ｐゴシック" pitchFamily="-112" charset="-128"/>
                  </a:rPr>
                </a:br>
                <a:r>
                  <a:rPr lang="en-GB" sz="2200" dirty="0">
                    <a:ea typeface="ＭＳ Ｐゴシック" pitchFamily="-112" charset="-128"/>
                  </a:rPr>
                  <a:t>	      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GB" sz="220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20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sz="2200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  <m:r>
                      <a:rPr lang="en-GB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GB" sz="22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2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2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2200" dirty="0">
                    <a:ea typeface="ＭＳ Ｐゴシック" pitchFamily="-112" charset="-128"/>
                  </a:rPr>
                  <a:t> </a:t>
                </a:r>
                <a:endParaRPr lang="en-US" sz="2200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r>
                  <a:rPr lang="en-US" sz="2200" dirty="0">
                    <a:ea typeface="ＭＳ Ｐゴシック" pitchFamily="-112" charset="-128"/>
                  </a:rPr>
                  <a:t>Switchers design a la AKM</a:t>
                </a:r>
              </a:p>
              <a:p>
                <a:pPr lvl="1"/>
                <a:r>
                  <a:rPr lang="en-US" dirty="0">
                    <a:ea typeface="ＭＳ Ｐゴシック" pitchFamily="-112" charset="-128"/>
                  </a:rPr>
                  <a:t>Causal effect is c</a:t>
                </a:r>
                <a:r>
                  <a:rPr lang="en-US" dirty="0"/>
                  <a:t>ombination of both (i) peer effects and (ii) firm or location-specific unobserved </a:t>
                </a:r>
                <a:r>
                  <a:rPr lang="en-GB" dirty="0"/>
                  <a:t>heterogeneity</a:t>
                </a:r>
              </a:p>
              <a:p>
                <a:pPr lvl="1"/>
                <a:r>
                  <a:rPr lang="en-US" u="sng" dirty="0">
                    <a:ea typeface="ＭＳ Ｐゴシック" pitchFamily="-112" charset="-128"/>
                  </a:rPr>
                  <a:t>Split sample in two random halves for first and second step</a:t>
                </a:r>
              </a:p>
              <a:p>
                <a:pPr lvl="1"/>
                <a:endParaRPr lang="en-US" dirty="0">
                  <a:ea typeface="ＭＳ Ｐゴシック" pitchFamily="-112" charset="-128"/>
                </a:endParaRPr>
              </a:p>
              <a:p>
                <a:pPr lvl="1"/>
                <a:endParaRPr lang="en-US" sz="1800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endParaRPr lang="en-US" sz="1900" b="1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endParaRPr lang="en-US" sz="2100" dirty="0">
                  <a:ea typeface="ＭＳ Ｐゴシック" pitchFamily="-112" charset="-128"/>
                </a:endParaRPr>
              </a:p>
              <a:p>
                <a:endParaRPr lang="en-US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23726CC-5868-4888-B8E8-686BDABAF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1" y="1310640"/>
                <a:ext cx="8328660" cy="5090160"/>
              </a:xfrm>
              <a:prstGeom prst="rect">
                <a:avLst/>
              </a:prstGeom>
              <a:blipFill>
                <a:blip r:embed="rId3"/>
                <a:stretch>
                  <a:fillRect l="-366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75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Colleagues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E0BBA3-01E0-7A45-90F2-FC3C29A4E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9" y="1295400"/>
            <a:ext cx="7207102" cy="52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2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Neighbors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53088A-B094-5C40-8A30-5A9373536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6" y="1300766"/>
            <a:ext cx="7207102" cy="52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49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7472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Splitting by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8E25B-1805-4C44-80EC-575831D5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69" y="1143000"/>
            <a:ext cx="6505662" cy="55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7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Consumer Welfare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067B5-E9D2-476E-A064-DF2B183A68C6}"/>
              </a:ext>
            </a:extLst>
          </p:cNvPr>
          <p:cNvSpPr txBox="1"/>
          <p:nvPr/>
        </p:nvSpPr>
        <p:spPr>
          <a:xfrm>
            <a:off x="457200" y="1295400"/>
            <a:ext cx="8458200" cy="570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>
                <a:ea typeface="ＭＳ Ｐゴシック" pitchFamily="-112" charset="-128"/>
              </a:defRPr>
            </a:lvl1pPr>
            <a:lvl2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100">
                <a:ea typeface="ＭＳ Ｐゴシック" pitchFamily="-112" charset="-128"/>
              </a:defRPr>
            </a:lvl2pPr>
            <a:lvl3pPr marL="731520" indent="-18288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lvl3pPr>
            <a:lvl4pPr marL="10058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4pPr>
            <a:lvl5pPr marL="1188720" indent="-13716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aseline="0"/>
            </a:lvl5pPr>
            <a:lvl6pPr marL="137160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6pPr>
            <a:lvl7pPr marL="155448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7pPr>
            <a:lvl8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8pPr>
            <a:lvl9pPr marL="19202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9pPr>
          </a:lstStyle>
          <a:p>
            <a:r>
              <a:rPr lang="en-US" sz="2200" dirty="0"/>
              <a:t>Tremendous variation in deductible choices, conditional on risk, related to socio-economic and environmental factors</a:t>
            </a:r>
          </a:p>
          <a:p>
            <a:endParaRPr lang="en-US" sz="2200" dirty="0"/>
          </a:p>
          <a:p>
            <a:r>
              <a:rPr lang="en-US" sz="2200" dirty="0"/>
              <a:t>Implausible that this is driven by standard preferences. Much more likely that it is driven by information or choice frictions.</a:t>
            </a:r>
          </a:p>
          <a:p>
            <a:endParaRPr lang="en-US" sz="2200" dirty="0"/>
          </a:p>
          <a:p>
            <a:r>
              <a:rPr lang="en-US" sz="2200" dirty="0"/>
              <a:t>Calculate foregone consumer welfare:</a:t>
            </a:r>
          </a:p>
          <a:p>
            <a:pPr lvl="1"/>
            <a:r>
              <a:rPr lang="en-US" sz="1900" dirty="0"/>
              <a:t>Corresponds to </a:t>
            </a:r>
            <a:r>
              <a:rPr lang="en-US" sz="1900" i="1" dirty="0"/>
              <a:t>money-left-on-the-table</a:t>
            </a:r>
            <a:r>
              <a:rPr lang="en-US" sz="1900" dirty="0"/>
              <a:t> for risk-neutral preferences</a:t>
            </a:r>
          </a:p>
          <a:p>
            <a:pPr lvl="1"/>
            <a:r>
              <a:rPr lang="en-US" sz="1900" dirty="0"/>
              <a:t>Use </a:t>
            </a:r>
            <a:r>
              <a:rPr lang="en-US" sz="1900" i="1" dirty="0"/>
              <a:t>predicted</a:t>
            </a:r>
            <a:r>
              <a:rPr lang="en-US" sz="1900" dirty="0"/>
              <a:t> choice, given </a:t>
            </a:r>
            <a:r>
              <a:rPr lang="en-US" sz="1900" dirty="0" err="1"/>
              <a:t>charact’s</a:t>
            </a:r>
            <a:r>
              <a:rPr lang="en-US" sz="1900" dirty="0"/>
              <a:t>/environment and predicted health</a:t>
            </a:r>
          </a:p>
          <a:p>
            <a:pPr lvl="1"/>
            <a:endParaRPr lang="en-US" sz="1900" dirty="0"/>
          </a:p>
          <a:p>
            <a:r>
              <a:rPr lang="en-US" sz="2200" dirty="0"/>
              <a:t>Two cases: </a:t>
            </a:r>
          </a:p>
          <a:p>
            <a:pPr lvl="1"/>
            <a:r>
              <a:rPr lang="en-US" sz="1900" b="1" dirty="0"/>
              <a:t>All else equal: </a:t>
            </a:r>
            <a:r>
              <a:rPr lang="en-US" sz="1900" dirty="0"/>
              <a:t>Calculation conditional on </a:t>
            </a:r>
            <a:r>
              <a:rPr lang="en-US" sz="1900" dirty="0" err="1"/>
              <a:t>Xs</a:t>
            </a:r>
            <a:r>
              <a:rPr lang="en-US" sz="1900" dirty="0"/>
              <a:t> given </a:t>
            </a:r>
            <a:r>
              <a:rPr lang="en-US" sz="1900" i="1" dirty="0"/>
              <a:t>population</a:t>
            </a:r>
            <a:r>
              <a:rPr lang="en-US" sz="1900" dirty="0"/>
              <a:t> health risk distribution</a:t>
            </a:r>
          </a:p>
          <a:p>
            <a:pPr lvl="1"/>
            <a:r>
              <a:rPr lang="en-US" sz="1900" b="1" dirty="0"/>
              <a:t>Health-SES Correlations: </a:t>
            </a:r>
            <a:r>
              <a:rPr lang="en-US" sz="1900" dirty="0"/>
              <a:t>Calculation conditional on </a:t>
            </a:r>
            <a:r>
              <a:rPr lang="en-US" sz="1900" dirty="0" err="1"/>
              <a:t>Xs</a:t>
            </a:r>
            <a:r>
              <a:rPr lang="en-US" sz="1900" dirty="0"/>
              <a:t> given actual health risk distribution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9136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7" y="402336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Deductible Choice and Health, by Choice Quality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F3E7153-020E-B043-9D3E-C721006C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263" y="1371600"/>
            <a:ext cx="7229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5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BEB72EB-C18A-4B48-8984-2CF0ECBE6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7"/>
          <a:stretch/>
        </p:blipFill>
        <p:spPr>
          <a:xfrm>
            <a:off x="1421329" y="1358786"/>
            <a:ext cx="6301342" cy="2070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Counterfactual I: </a:t>
            </a:r>
            <a:r>
              <a:rPr lang="en-US" sz="3000" b="1" dirty="0"/>
              <a:t>Allocate Optimal Deductible 	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C73F8-C069-408B-8221-0A9C561D7F95}"/>
              </a:ext>
            </a:extLst>
          </p:cNvPr>
          <p:cNvSpPr txBox="1">
            <a:spLocks/>
          </p:cNvSpPr>
          <p:nvPr/>
        </p:nvSpPr>
        <p:spPr>
          <a:xfrm>
            <a:off x="533400" y="3733800"/>
            <a:ext cx="8153400" cy="2971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ea typeface="ＭＳ Ｐゴシック" pitchFamily="-112" charset="-128"/>
              </a:rPr>
              <a:t>Relative to status quo, optimal allocation policy improves consumer surplus by 68.8€ per consumer</a:t>
            </a:r>
          </a:p>
          <a:p>
            <a:endParaRPr lang="en-US" sz="2300" dirty="0">
              <a:ea typeface="ＭＳ Ｐゴシック" pitchFamily="-112" charset="-128"/>
            </a:endParaRPr>
          </a:p>
          <a:p>
            <a:r>
              <a:rPr lang="en-US" sz="2300" dirty="0">
                <a:ea typeface="ＭＳ Ｐゴシック" pitchFamily="-112" charset="-128"/>
              </a:rPr>
              <a:t>This corresponds to 42% of € at stake!</a:t>
            </a:r>
          </a:p>
          <a:p>
            <a:endParaRPr lang="en-US" sz="2300" dirty="0">
              <a:ea typeface="ＭＳ Ｐゴシック" pitchFamily="-112" charset="-128"/>
            </a:endParaRPr>
          </a:p>
          <a:p>
            <a:r>
              <a:rPr lang="en-US" sz="2300" dirty="0">
                <a:ea typeface="ＭＳ Ｐゴシック" pitchFamily="-112" charset="-128"/>
              </a:rPr>
              <a:t>Inequality aversion </a:t>
            </a:r>
            <a:r>
              <a:rPr lang="en-US" sz="2300" dirty="0" err="1">
                <a:ea typeface="ＭＳ Ｐゴシック" pitchFamily="-112" charset="-128"/>
              </a:rPr>
              <a:t>wrt</a:t>
            </a:r>
            <a:r>
              <a:rPr lang="en-US" sz="2300" dirty="0">
                <a:ea typeface="ＭＳ Ｐゴシック" pitchFamily="-112" charset="-128"/>
              </a:rPr>
              <a:t> income reduces welfare gain:</a:t>
            </a:r>
          </a:p>
          <a:p>
            <a:pPr lvl="1"/>
            <a:r>
              <a:rPr lang="en-US" sz="1900" dirty="0">
                <a:ea typeface="ＭＳ Ｐゴシック" pitchFamily="-112" charset="-128"/>
              </a:rPr>
              <a:t>low income / sick are positively correlated</a:t>
            </a:r>
          </a:p>
          <a:p>
            <a:pPr lvl="1"/>
            <a:r>
              <a:rPr lang="en-US" sz="1900" dirty="0">
                <a:ea typeface="ＭＳ Ｐゴシック" pitchFamily="-112" charset="-128"/>
              </a:rPr>
              <a:t>most sick stick with low deductible in status quo</a:t>
            </a:r>
          </a:p>
          <a:p>
            <a:endParaRPr lang="en-US" dirty="0">
              <a:ea typeface="ＭＳ Ｐゴシック" pitchFamily="-112" charset="-128"/>
            </a:endParaRPr>
          </a:p>
          <a:p>
            <a:pPr lvl="1"/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81DE5-1A78-4363-B440-A42F2E3A4B6E}"/>
              </a:ext>
            </a:extLst>
          </p:cNvPr>
          <p:cNvSpPr/>
          <p:nvPr/>
        </p:nvSpPr>
        <p:spPr>
          <a:xfrm>
            <a:off x="3886200" y="2438400"/>
            <a:ext cx="838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4D8A454-6312-4922-9FBE-8F261009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HIA 2006: Financing</a:t>
            </a:r>
          </a:p>
        </p:txBody>
      </p:sp>
      <p:pic>
        <p:nvPicPr>
          <p:cNvPr id="5" name="Bild 2">
            <a:extLst>
              <a:ext uri="{FF2B5EF4-FFF2-40B4-BE49-F238E27FC236}">
                <a16:creationId xmlns:a16="http://schemas.microsoft.com/office/drawing/2014/main" id="{9CB1AE5B-80A8-46D9-9EE0-74065E415CC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/>
          <a:stretch/>
        </p:blipFill>
        <p:spPr bwMode="auto">
          <a:xfrm>
            <a:off x="457200" y="1828800"/>
            <a:ext cx="8229600" cy="4046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187F6-7668-436E-BB06-4183820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8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Counterfactual II: </a:t>
            </a:r>
            <a:r>
              <a:rPr lang="en-US" sz="3000" b="1" dirty="0"/>
              <a:t>Mandate High Deductible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C73F8-C069-408B-8221-0A9C561D7F95}"/>
              </a:ext>
            </a:extLst>
          </p:cNvPr>
          <p:cNvSpPr txBox="1">
            <a:spLocks/>
          </p:cNvSpPr>
          <p:nvPr/>
        </p:nvSpPr>
        <p:spPr>
          <a:xfrm>
            <a:off x="533400" y="3862636"/>
            <a:ext cx="8153400" cy="311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ea typeface="ＭＳ Ｐゴシック" pitchFamily="-112" charset="-128"/>
              </a:rPr>
              <a:t>When there is a mandate that everyone have the high deductible, this: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Slightly reduces consumer welfare with no inequality aversion 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Reduces consumer welfare by a lot under high inequality aversion </a:t>
            </a:r>
          </a:p>
          <a:p>
            <a:pPr lvl="2"/>
            <a:endParaRPr lang="en-US" dirty="0">
              <a:ea typeface="ＭＳ Ｐゴシック" pitchFamily="-112" charset="-128"/>
            </a:endParaRPr>
          </a:p>
          <a:p>
            <a:r>
              <a:rPr lang="en-US" dirty="0">
                <a:ea typeface="ＭＳ Ｐゴシック" pitchFamily="-112" charset="-128"/>
              </a:rPr>
              <a:t>Poor / sick people who had been defaulted into low deductible and stayed there would lose by a lot </a:t>
            </a:r>
          </a:p>
          <a:p>
            <a:pPr lvl="1"/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81DE5-1A78-4363-B440-A42F2E3A4B6E}"/>
              </a:ext>
            </a:extLst>
          </p:cNvPr>
          <p:cNvSpPr/>
          <p:nvPr/>
        </p:nvSpPr>
        <p:spPr>
          <a:xfrm>
            <a:off x="3657600" y="1905000"/>
            <a:ext cx="8763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7848DF-28D0-F243-9324-738CEEAC5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7"/>
          <a:stretch/>
        </p:blipFill>
        <p:spPr>
          <a:xfrm>
            <a:off x="1421329" y="1358786"/>
            <a:ext cx="6301342" cy="2070214"/>
          </a:xfrm>
          <a:prstGeom prst="rect">
            <a:avLst/>
          </a:prstGeom>
        </p:spPr>
      </p:pic>
      <p:sp>
        <p:nvSpPr>
          <p:cNvPr id="10" name="Oval 6">
            <a:extLst>
              <a:ext uri="{FF2B5EF4-FFF2-40B4-BE49-F238E27FC236}">
                <a16:creationId xmlns:a16="http://schemas.microsoft.com/office/drawing/2014/main" id="{CF41B5A5-B8D1-BA4D-8208-9ED02E2E5697}"/>
              </a:ext>
            </a:extLst>
          </p:cNvPr>
          <p:cNvSpPr/>
          <p:nvPr/>
        </p:nvSpPr>
        <p:spPr>
          <a:xfrm>
            <a:off x="5257800" y="2438400"/>
            <a:ext cx="838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8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Counterfactual III: </a:t>
            </a:r>
            <a:r>
              <a:rPr lang="en-US" sz="3000" b="1" dirty="0"/>
              <a:t>Mandate Low Deductible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C73F8-C069-408B-8221-0A9C561D7F95}"/>
              </a:ext>
            </a:extLst>
          </p:cNvPr>
          <p:cNvSpPr txBox="1">
            <a:spLocks/>
          </p:cNvSpPr>
          <p:nvPr/>
        </p:nvSpPr>
        <p:spPr>
          <a:xfrm>
            <a:off x="495300" y="3956927"/>
            <a:ext cx="8153400" cy="2882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ea typeface="ＭＳ Ｐゴシック" pitchFamily="-112" charset="-128"/>
              </a:rPr>
              <a:t>When there is a mandate that everyone have the low deductible: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Minimal impact on consumer well-being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90% stick with default, including those who should and those who shouldn’t</a:t>
            </a:r>
          </a:p>
          <a:p>
            <a:pPr lvl="2"/>
            <a:endParaRPr lang="en-US" dirty="0">
              <a:ea typeface="ＭＳ Ｐゴシック" pitchFamily="-112" charset="-128"/>
            </a:endParaRPr>
          </a:p>
          <a:p>
            <a:r>
              <a:rPr lang="en-US" dirty="0">
                <a:ea typeface="ＭＳ Ｐゴシック" pitchFamily="-112" charset="-128"/>
              </a:rPr>
              <a:t>Value of currently offered deductible choice is limited</a:t>
            </a:r>
          </a:p>
          <a:p>
            <a:endParaRPr lang="en-US" dirty="0">
              <a:ea typeface="ＭＳ Ｐゴシック" pitchFamily="-112" charset="-128"/>
            </a:endParaRPr>
          </a:p>
          <a:p>
            <a:r>
              <a:rPr lang="en-US" dirty="0">
                <a:ea typeface="ＭＳ Ｐゴシック" pitchFamily="-112" charset="-128"/>
              </a:rPr>
              <a:t>High-income people gain twice from deductible option: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Make better decisions, conditional on health. </a:t>
            </a:r>
          </a:p>
          <a:p>
            <a:pPr lvl="2"/>
            <a:r>
              <a:rPr lang="en-US" dirty="0">
                <a:ea typeface="ＭＳ Ｐゴシック" pitchFamily="-112" charset="-128"/>
              </a:rPr>
              <a:t>In better health on average, so more to gain from deductible option. </a:t>
            </a: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B81DE5-1A78-4363-B440-A42F2E3A4B6E}"/>
              </a:ext>
            </a:extLst>
          </p:cNvPr>
          <p:cNvSpPr/>
          <p:nvPr/>
        </p:nvSpPr>
        <p:spPr>
          <a:xfrm>
            <a:off x="4686300" y="1905000"/>
            <a:ext cx="8763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99DDC0-E596-0B4F-B357-0C12A0015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7"/>
          <a:stretch/>
        </p:blipFill>
        <p:spPr>
          <a:xfrm>
            <a:off x="1421329" y="1358786"/>
            <a:ext cx="6301342" cy="2070214"/>
          </a:xfrm>
          <a:prstGeom prst="rect">
            <a:avLst/>
          </a:prstGeom>
        </p:spPr>
      </p:pic>
      <p:sp>
        <p:nvSpPr>
          <p:cNvPr id="10" name="Oval 6">
            <a:extLst>
              <a:ext uri="{FF2B5EF4-FFF2-40B4-BE49-F238E27FC236}">
                <a16:creationId xmlns:a16="http://schemas.microsoft.com/office/drawing/2014/main" id="{1F40943F-3606-EE4A-8498-6275172B69A1}"/>
              </a:ext>
            </a:extLst>
          </p:cNvPr>
          <p:cNvSpPr/>
          <p:nvPr/>
        </p:nvSpPr>
        <p:spPr>
          <a:xfrm>
            <a:off x="6629400" y="2438400"/>
            <a:ext cx="838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91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Structural Choice Model  	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0C73F8-C069-408B-8221-0A9C561D7F95}"/>
              </a:ext>
            </a:extLst>
          </p:cNvPr>
          <p:cNvSpPr txBox="1">
            <a:spLocks/>
          </p:cNvSpPr>
          <p:nvPr/>
        </p:nvSpPr>
        <p:spPr>
          <a:xfrm>
            <a:off x="381000" y="13716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ＭＳ Ｐゴシック" pitchFamily="-112" charset="-128"/>
              </a:rPr>
              <a:t>Have run simulations with following consumer choice features: </a:t>
            </a:r>
          </a:p>
          <a:p>
            <a:endParaRPr lang="en-US" dirty="0">
              <a:ea typeface="ＭＳ Ｐゴシック" pitchFamily="-112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Risk aversion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Switching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Rational Inattention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Active choice mistakes (e.g. imperfect information, high computational costs)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Random attention / Random mistakes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a typeface="ＭＳ Ｐゴシック" pitchFamily="-112" charset="-128"/>
              </a:rPr>
              <a:t>Loss aversion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pPr lvl="1"/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100" dirty="0">
              <a:ea typeface="ＭＳ Ｐゴシック" pitchFamily="-112" charset="-128"/>
            </a:endParaRPr>
          </a:p>
          <a:p>
            <a:endParaRPr lang="en-US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478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7607"/>
            <a:ext cx="7772400" cy="838200"/>
          </a:xfrm>
        </p:spPr>
        <p:txBody>
          <a:bodyPr>
            <a:noAutofit/>
          </a:bodyPr>
          <a:lstStyle/>
          <a:p>
            <a:r>
              <a:rPr lang="en-US" sz="3200"/>
              <a:t>Low Switching Costs, Imperfect Info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C8BF10-8A9E-DB45-8DA5-D06A3DC09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0" y="2057400"/>
            <a:ext cx="4405120" cy="32067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DEBE1B-A924-764F-A31D-D03656780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80" y="2057400"/>
            <a:ext cx="4405120" cy="32067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0786E4-0235-5144-A69D-D98AE9FB12DF}"/>
              </a:ext>
            </a:extLst>
          </p:cNvPr>
          <p:cNvSpPr txBox="1"/>
          <p:nvPr/>
        </p:nvSpPr>
        <p:spPr>
          <a:xfrm>
            <a:off x="325325" y="1762816"/>
            <a:ext cx="4246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A. Heterogeneous Switching Costs (mean 119 EUR)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3D658C-85C8-D64C-94A2-BADDC0B21311}"/>
              </a:ext>
            </a:extLst>
          </p:cNvPr>
          <p:cNvSpPr txBox="1"/>
          <p:nvPr/>
        </p:nvSpPr>
        <p:spPr>
          <a:xfrm>
            <a:off x="5168632" y="1762816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B. Het. Switching Costs + Imperfect Info</a:t>
            </a:r>
          </a:p>
        </p:txBody>
      </p:sp>
    </p:spTree>
    <p:extLst>
      <p:ext uri="{BB962C8B-B14F-4D97-AF65-F5344CB8AC3E}">
        <p14:creationId xmlns:p14="http://schemas.microsoft.com/office/powerpoint/2010/main" val="2436484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7607"/>
            <a:ext cx="7772400" cy="838200"/>
          </a:xfrm>
        </p:spPr>
        <p:txBody>
          <a:bodyPr>
            <a:noAutofit/>
          </a:bodyPr>
          <a:lstStyle/>
          <a:p>
            <a:r>
              <a:rPr lang="en-US" sz="3200"/>
              <a:t>High Switching Costs, Imperfect Info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AB56C1-1580-9248-B176-0C867F035D57}"/>
              </a:ext>
            </a:extLst>
          </p:cNvPr>
          <p:cNvSpPr txBox="1"/>
          <p:nvPr/>
        </p:nvSpPr>
        <p:spPr>
          <a:xfrm>
            <a:off x="325325" y="1762816"/>
            <a:ext cx="4246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A. Heterogeneous Switching Costs (mean 650 EUR)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0DF0C-715E-6244-8AFE-0DCC6047E650}"/>
              </a:ext>
            </a:extLst>
          </p:cNvPr>
          <p:cNvSpPr txBox="1"/>
          <p:nvPr/>
        </p:nvSpPr>
        <p:spPr>
          <a:xfrm>
            <a:off x="5168632" y="1762816"/>
            <a:ext cx="3435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B. Het. Switching Costs + Imperfect Info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0EBDAD-EB28-F94C-BF28-F0C87F09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0" y="2059200"/>
            <a:ext cx="4406400" cy="32076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8099855-D9C8-BC4C-9F61-8C732B16C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00" y="2059200"/>
            <a:ext cx="4406400" cy="32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0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7607"/>
            <a:ext cx="7772400" cy="838200"/>
          </a:xfrm>
        </p:spPr>
        <p:txBody>
          <a:bodyPr>
            <a:noAutofit/>
          </a:bodyPr>
          <a:lstStyle/>
          <a:p>
            <a:r>
              <a:rPr lang="en-US" sz="3200"/>
              <a:t>Mistakes and Rational Inattention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2A634B-F170-A54E-9265-ED84689D1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0" y="2059200"/>
            <a:ext cx="4406400" cy="32076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65B9532-B4BB-5A42-9D01-ECEBA069E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0" y="2059200"/>
            <a:ext cx="4406400" cy="32076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E01C64-DF0C-424D-9097-0085D0595A9D}"/>
              </a:ext>
            </a:extLst>
          </p:cNvPr>
          <p:cNvSpPr txBox="1"/>
          <p:nvPr/>
        </p:nvSpPr>
        <p:spPr>
          <a:xfrm>
            <a:off x="1600515" y="1762816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A. Mistakes (10%)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3C07D0-CB58-604D-9718-D3D51A369E7E}"/>
              </a:ext>
            </a:extLst>
          </p:cNvPr>
          <p:cNvSpPr txBox="1"/>
          <p:nvPr/>
        </p:nvSpPr>
        <p:spPr>
          <a:xfrm>
            <a:off x="5879569" y="1762816"/>
            <a:ext cx="201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latin typeface="Latin Modern Roman 10" pitchFamily="2" charset="77"/>
              </a:rPr>
              <a:t>B. Rational Inattention</a:t>
            </a:r>
          </a:p>
        </p:txBody>
      </p:sp>
    </p:spTree>
    <p:extLst>
      <p:ext uri="{BB962C8B-B14F-4D97-AF65-F5344CB8AC3E}">
        <p14:creationId xmlns:p14="http://schemas.microsoft.com/office/powerpoint/2010/main" val="1613593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6B77-A904-D147-A4C1-1D066D41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entire population of the Netherlands using rich admin data</a:t>
            </a:r>
          </a:p>
          <a:p>
            <a:pPr lvl="1"/>
            <a:r>
              <a:rPr lang="en-US" dirty="0"/>
              <a:t>Simple but informative choice: selecting deductible</a:t>
            </a:r>
          </a:p>
          <a:p>
            <a:pPr lvl="1"/>
            <a:r>
              <a:rPr lang="en-US" dirty="0"/>
              <a:t>Average choice quality is low in the population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Significant heterogeneity by social factors</a:t>
            </a:r>
          </a:p>
          <a:p>
            <a:pPr lvl="1"/>
            <a:r>
              <a:rPr lang="en-US" dirty="0"/>
              <a:t>Important role for education, exposure to peers, and insurer effects</a:t>
            </a:r>
          </a:p>
          <a:p>
            <a:pPr lvl="1"/>
            <a:endParaRPr lang="en-US" dirty="0"/>
          </a:p>
          <a:p>
            <a:r>
              <a:rPr lang="en-US" dirty="0"/>
              <a:t>Behavior consistent with choices being difficult and potentially costly to enrollees</a:t>
            </a:r>
          </a:p>
          <a:p>
            <a:pPr lvl="1"/>
            <a:r>
              <a:rPr lang="en-US" dirty="0"/>
              <a:t>Choices are systematically worse for lower income/SES </a:t>
            </a:r>
          </a:p>
          <a:p>
            <a:pPr lvl="1"/>
            <a:r>
              <a:rPr lang="en-US" dirty="0"/>
              <a:t>Choice-based policy can exacerbate inequality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88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D11B-E191-4F48-922D-F55201F4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Details: Health Insurance in the Netherlands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F2F3-71C1-4EB2-8D87-691AE2018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Managed Competition with regulated choice</a:t>
            </a:r>
          </a:p>
          <a:p>
            <a:pPr lvl="1"/>
            <a:r>
              <a:rPr lang="en-GB" dirty="0"/>
              <a:t>Regulator determines standard health insurance plan</a:t>
            </a:r>
          </a:p>
          <a:p>
            <a:pPr lvl="1"/>
            <a:r>
              <a:rPr lang="en-GB" dirty="0"/>
              <a:t>Private insurers compete on price, network and supplements (dental, physical therapy)</a:t>
            </a:r>
          </a:p>
          <a:p>
            <a:pPr lvl="1"/>
            <a:r>
              <a:rPr lang="en-GB" dirty="0"/>
              <a:t>No price discrimination. Standard plan costs </a:t>
            </a:r>
            <a:r>
              <a:rPr lang="en-US" dirty="0">
                <a:ea typeface="ＭＳ Ｐゴシック" pitchFamily="-112" charset="-128"/>
              </a:rPr>
              <a:t>€1133 on average</a:t>
            </a:r>
          </a:p>
          <a:p>
            <a:pPr lvl="1"/>
            <a:endParaRPr lang="en-GB" sz="1200" dirty="0"/>
          </a:p>
          <a:p>
            <a:r>
              <a:rPr lang="en-GB" dirty="0"/>
              <a:t>Standardized deductible choice</a:t>
            </a:r>
          </a:p>
          <a:p>
            <a:pPr lvl="1"/>
            <a:r>
              <a:rPr lang="en-GB" dirty="0"/>
              <a:t>Compulsory deductible of </a:t>
            </a:r>
            <a:r>
              <a:rPr lang="en-US" dirty="0">
                <a:ea typeface="ＭＳ Ｐゴシック" pitchFamily="-112" charset="-128"/>
              </a:rPr>
              <a:t>€</a:t>
            </a:r>
            <a:r>
              <a:rPr lang="en-GB" dirty="0"/>
              <a:t>375 applies to annual expenditures (excluding GP and maternal care) </a:t>
            </a:r>
          </a:p>
          <a:p>
            <a:pPr lvl="1"/>
            <a:r>
              <a:rPr lang="en-US" dirty="0">
                <a:ea typeface="ＭＳ Ｐゴシック" pitchFamily="-112" charset="-128"/>
              </a:rPr>
              <a:t>Voluntary deductible choice of €100-increments up to €500</a:t>
            </a:r>
          </a:p>
          <a:p>
            <a:pPr lvl="1"/>
            <a:r>
              <a:rPr lang="en-US" dirty="0">
                <a:ea typeface="ＭＳ Ｐゴシック" pitchFamily="-112" charset="-128"/>
              </a:rPr>
              <a:t>Average price reduction of €50 per €100 increment</a:t>
            </a:r>
          </a:p>
          <a:p>
            <a:pPr lvl="1"/>
            <a:endParaRPr lang="en-US" sz="1200" dirty="0">
              <a:ea typeface="ＭＳ Ｐゴシック" pitchFamily="-112" charset="-128"/>
            </a:endParaRPr>
          </a:p>
          <a:p>
            <a:r>
              <a:rPr lang="en-US" dirty="0">
                <a:ea typeface="ＭＳ Ｐゴシック" pitchFamily="-112" charset="-128"/>
              </a:rPr>
              <a:t>All adults pick health plan at end of the year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91AB2-6146-4EF0-A6B9-F0241C1F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981F89B8-18B6-364F-9CD7-999EA3E3A8CD}"/>
              </a:ext>
            </a:extLst>
          </p:cNvPr>
          <p:cNvSpPr/>
          <p:nvPr/>
        </p:nvSpPr>
        <p:spPr>
          <a:xfrm>
            <a:off x="6781800" y="630936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Take-up</a:t>
            </a:r>
            <a:r>
              <a:rPr lang="fr-FR" sz="1400" dirty="0">
                <a:solidFill>
                  <a:schemeClr val="bg1"/>
                </a:solidFill>
              </a:rPr>
              <a:t> over Time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8717F8A9-3B21-B348-8A2E-50AABDD7386D}"/>
              </a:ext>
            </a:extLst>
          </p:cNvPr>
          <p:cNvSpPr/>
          <p:nvPr/>
        </p:nvSpPr>
        <p:spPr>
          <a:xfrm>
            <a:off x="4419600" y="632460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Premium discounts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88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200" dirty="0"/>
              <a:t>Deductible Choice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A0BB9-94DD-4FA4-B972-88659EF547B2}"/>
              </a:ext>
            </a:extLst>
          </p:cNvPr>
          <p:cNvSpPr txBox="1"/>
          <p:nvPr/>
        </p:nvSpPr>
        <p:spPr>
          <a:xfrm>
            <a:off x="1074536" y="5562600"/>
            <a:ext cx="700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Most people in population stick with default option.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38DE788-1DA0-9C49-B8A3-12DEC98EC5AB}"/>
              </a:ext>
            </a:extLst>
          </p:cNvPr>
          <p:cNvSpPr txBox="1"/>
          <p:nvPr/>
        </p:nvSpPr>
        <p:spPr>
          <a:xfrm>
            <a:off x="955288" y="1474113"/>
            <a:ext cx="700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Latin Modern Roman 10" pitchFamily="2" charset="77"/>
              </a:rPr>
              <a:t>Table 1: Distribution of Deductible Choices</a:t>
            </a:r>
            <a:endParaRPr lang="en-US" sz="2200" u="sng">
              <a:latin typeface="Latin Modern Roman 10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25DD8D-4C24-1944-892D-CC8366A17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99" y="2163867"/>
            <a:ext cx="6447603" cy="29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79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Evolution of Mandatory Deductible and Take-Up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CBFA01A-1D54-244D-92E4-FC00199503C1}"/>
              </a:ext>
            </a:extLst>
          </p:cNvPr>
          <p:cNvSpPr/>
          <p:nvPr/>
        </p:nvSpPr>
        <p:spPr>
          <a:xfrm>
            <a:off x="8077200" y="6324600"/>
            <a:ext cx="762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0CCBCC-98C9-C740-9E1C-EDB82F6C5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6922"/>
            <a:ext cx="8534400" cy="44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853F-18A0-4657-9017-2C0BE0E1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in Regulated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5C5B-3970-4302-A938-300253CC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828"/>
            <a:ext cx="8534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Important</a:t>
            </a:r>
            <a:r>
              <a:rPr lang="en-US" dirty="0"/>
              <a:t> focus over past several decades on offering choice in regulated markets / public policies</a:t>
            </a:r>
          </a:p>
          <a:p>
            <a:endParaRPr lang="en-US" dirty="0"/>
          </a:p>
          <a:p>
            <a:r>
              <a:rPr lang="en-US" dirty="0"/>
              <a:t>Choice introduces competition – lowering prices and improving quality</a:t>
            </a:r>
          </a:p>
          <a:p>
            <a:pPr marL="0" indent="0">
              <a:buNone/>
            </a:pPr>
            <a:endParaRPr lang="en-GB" i="1" dirty="0"/>
          </a:p>
          <a:p>
            <a:pPr marL="274320" lvl="1" indent="0">
              <a:buNone/>
            </a:pPr>
            <a:r>
              <a:rPr lang="en-GB" i="1" dirty="0"/>
              <a:t>“…to structure and adjust the market for competing health plans, to establish equitable rules, create price-elastic demand, and avoid uncompensated risk selection” </a:t>
            </a:r>
            <a:r>
              <a:rPr lang="en-US" dirty="0"/>
              <a:t>[</a:t>
            </a:r>
            <a:r>
              <a:rPr lang="en-US" dirty="0" err="1"/>
              <a:t>Enthoven</a:t>
            </a:r>
            <a:r>
              <a:rPr lang="en-US" dirty="0"/>
              <a:t> - Health Affairs ‘93]</a:t>
            </a:r>
            <a:endParaRPr lang="en-GB" i="1" dirty="0"/>
          </a:p>
          <a:p>
            <a:endParaRPr lang="en-US" dirty="0"/>
          </a:p>
          <a:p>
            <a:r>
              <a:rPr lang="en-US" dirty="0"/>
              <a:t>Choice allows consumers to match their heterogeneous preferences</a:t>
            </a:r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GB" i="1" dirty="0"/>
              <a:t>“…managed competition as a means to reform the U.S. health care system is compatible with Americans' preferences for pluralism, individual choice and responsibility, and universal coverage” </a:t>
            </a:r>
            <a:r>
              <a:rPr lang="en-US" dirty="0"/>
              <a:t>[</a:t>
            </a:r>
            <a:r>
              <a:rPr lang="en-US" dirty="0" err="1"/>
              <a:t>Enthoven</a:t>
            </a:r>
            <a:r>
              <a:rPr lang="en-US" dirty="0"/>
              <a:t> - Health Affairs ‘93]</a:t>
            </a:r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5A85-CD31-4B57-9594-B3ED36AC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4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Distribution of Premium Reductions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CBFA01A-1D54-244D-92E4-FC00199503C1}"/>
              </a:ext>
            </a:extLst>
          </p:cNvPr>
          <p:cNvSpPr/>
          <p:nvPr/>
        </p:nvSpPr>
        <p:spPr>
          <a:xfrm>
            <a:off x="8077200" y="6324600"/>
            <a:ext cx="762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E59D4E18-D7F0-4640-AD03-A9595BFA4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639"/>
          <a:stretch/>
        </p:blipFill>
        <p:spPr>
          <a:xfrm>
            <a:off x="1143000" y="1184563"/>
            <a:ext cx="6858000" cy="46066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DFDF59-CDC3-2142-96E3-AFBE27DB3361}"/>
              </a:ext>
            </a:extLst>
          </p:cNvPr>
          <p:cNvSpPr txBox="1"/>
          <p:nvPr/>
        </p:nvSpPr>
        <p:spPr>
          <a:xfrm>
            <a:off x="2762739" y="5791200"/>
            <a:ext cx="4011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Reduction in Premium for Taking 500 Deductible</a:t>
            </a:r>
          </a:p>
        </p:txBody>
      </p:sp>
    </p:spTree>
    <p:extLst>
      <p:ext uri="{BB962C8B-B14F-4D97-AF65-F5344CB8AC3E}">
        <p14:creationId xmlns:p14="http://schemas.microsoft.com/office/powerpoint/2010/main" val="3864825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/>
              <a:t>Distribution of Health Costs, by Category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CBFA01A-1D54-244D-92E4-FC00199503C1}"/>
              </a:ext>
            </a:extLst>
          </p:cNvPr>
          <p:cNvSpPr/>
          <p:nvPr/>
        </p:nvSpPr>
        <p:spPr>
          <a:xfrm>
            <a:off x="8077200" y="6324600"/>
            <a:ext cx="762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5B4FC5-A36C-534E-9C7D-76CC6A5A6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371600"/>
            <a:ext cx="6527800" cy="48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9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/>
              <a:t>Variable Importance in Prediction with Random Forest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D60E45-8626-454A-B95E-C46286B08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618"/>
            <a:ext cx="7620000" cy="5528380"/>
          </a:xfrm>
          <a:prstGeom prst="rect">
            <a:avLst/>
          </a:prstGeom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3B594D3-B751-AE45-9C57-FF262DA501F6}"/>
              </a:ext>
            </a:extLst>
          </p:cNvPr>
          <p:cNvSpPr/>
          <p:nvPr/>
        </p:nvSpPr>
        <p:spPr>
          <a:xfrm>
            <a:off x="8077200" y="6324600"/>
            <a:ext cx="762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48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Multiclass Classification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3CE1C-9CE3-A244-ABD9-8B4CDC2B53E2}"/>
              </a:ext>
            </a:extLst>
          </p:cNvPr>
          <p:cNvSpPr txBox="1"/>
          <p:nvPr/>
        </p:nvSpPr>
        <p:spPr>
          <a:xfrm>
            <a:off x="5209867" y="1842045"/>
            <a:ext cx="369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Predicted shares in deductible bins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1C026-BF73-4248-9CA9-829D3D0E6D9B}"/>
              </a:ext>
            </a:extLst>
          </p:cNvPr>
          <p:cNvSpPr txBox="1"/>
          <p:nvPr/>
        </p:nvSpPr>
        <p:spPr>
          <a:xfrm>
            <a:off x="583190" y="1842045"/>
            <a:ext cx="369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Observed shares in deductible bins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0E6AF-EA23-104A-BC3B-79564DF5A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" y="2525056"/>
            <a:ext cx="4252367" cy="3072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6FBF49-0A79-2B4B-B656-FB94B084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35" y="2498644"/>
            <a:ext cx="4252367" cy="30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4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dirty="0"/>
              <a:t>Variation Across vs. Within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47B3B-E516-4F0C-A8C5-8A288AAEC8B9}"/>
              </a:ext>
            </a:extLst>
          </p:cNvPr>
          <p:cNvSpPr txBox="1"/>
          <p:nvPr/>
        </p:nvSpPr>
        <p:spPr>
          <a:xfrm>
            <a:off x="533400" y="1828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Insert New Table with Income and Health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4350E2-3F0D-724B-AFB5-FFCB00C4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1597287"/>
            <a:ext cx="8442251" cy="41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BA40CD-D0D1-D448-885E-873A8DEF9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00" y="1219200"/>
            <a:ext cx="6555600" cy="45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910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/>
              <a:t>Table of Best vs. Worst Decisionmakers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D3B594D3-B751-AE45-9C57-FF262DA501F6}"/>
              </a:ext>
            </a:extLst>
          </p:cNvPr>
          <p:cNvSpPr/>
          <p:nvPr/>
        </p:nvSpPr>
        <p:spPr>
          <a:xfrm>
            <a:off x="8077200" y="6324600"/>
            <a:ext cx="762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5162D1-B42C-3348-9551-B78E92E60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655960" cy="56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1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62" y="2362200"/>
            <a:ext cx="8513276" cy="990600"/>
          </a:xfrm>
        </p:spPr>
        <p:txBody>
          <a:bodyPr>
            <a:normAutofit/>
          </a:bodyPr>
          <a:lstStyle/>
          <a:p>
            <a:r>
              <a:rPr lang="en-US" dirty="0"/>
              <a:t>Extra: Parent Effects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362" y="14478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2998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Event-Study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BA84411D-1D24-C54F-A017-A7C5C5C503CF}"/>
              </a:ext>
            </a:extLst>
          </p:cNvPr>
          <p:cNvSpPr/>
          <p:nvPr/>
        </p:nvSpPr>
        <p:spPr>
          <a:xfrm>
            <a:off x="6781800" y="6400800"/>
            <a:ext cx="21717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Splitting</a:t>
            </a:r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by </a:t>
            </a:r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fr-FR" sz="14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400" dirty="0" err="1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status</a:t>
            </a:r>
            <a:endParaRPr lang="fr-FR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1812D3F-BF4A-4750-A978-471FB1B316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840" y="1752600"/>
                <a:ext cx="8328660" cy="4480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200" b="1" dirty="0">
                    <a:ea typeface="ＭＳ Ｐゴシック" pitchFamily="-112" charset="-128"/>
                  </a:rPr>
                  <a:t>Event</a:t>
                </a:r>
                <a:r>
                  <a:rPr lang="en-US" sz="2200" dirty="0">
                    <a:ea typeface="ＭＳ Ｐゴシック" pitchFamily="-112" charset="-128"/>
                  </a:rPr>
                  <a:t>: parent switches from being non-taker to taker of deductible</a:t>
                </a:r>
                <a:endParaRPr lang="en-US" sz="2200" i="1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r>
                  <a:rPr lang="en-US" sz="2200" dirty="0">
                    <a:ea typeface="ＭＳ Ｐゴシック" pitchFamily="-112" charset="-128"/>
                  </a:rPr>
                  <a:t>Estimate change in children’s deductible take-up around the parent’s switch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1[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GB" sz="2000" dirty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000" dirty="0"/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200" dirty="0">
                    <a:ea typeface="ＭＳ Ｐゴシック" pitchFamily="-112" charset="-128"/>
                  </a:rPr>
                  <a:t>Focus on stable changes. Restrict to children not living at same address. Differentiate by health of child/parent.</a:t>
                </a:r>
                <a:endParaRPr lang="en-US" sz="1800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endParaRPr lang="en-US" sz="1900" b="1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  <a:p>
                <a:pPr marL="0" indent="0">
                  <a:buNone/>
                </a:pPr>
                <a:endParaRPr lang="en-US" sz="2100" dirty="0">
                  <a:ea typeface="ＭＳ Ｐゴシック" pitchFamily="-112" charset="-128"/>
                </a:endParaRPr>
              </a:p>
              <a:p>
                <a:endParaRPr lang="en-US" dirty="0">
                  <a:ea typeface="ＭＳ Ｐゴシック" pitchFamily="-112" charset="-128"/>
                </a:endParaRPr>
              </a:p>
              <a:p>
                <a:endParaRPr lang="en-US" sz="2200" dirty="0"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1812D3F-BF4A-4750-A978-471FB1B3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1752600"/>
                <a:ext cx="8328660" cy="4480560"/>
              </a:xfrm>
              <a:prstGeom prst="rect">
                <a:avLst/>
              </a:prstGeom>
              <a:blipFill>
                <a:blip r:embed="rId4"/>
                <a:stretch>
                  <a:fillRect l="-512" t="-816" r="-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031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Parents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A1DC896-21A4-AA41-A2AD-AB229E52B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000" y="1368000"/>
            <a:ext cx="6840000" cy="49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853F-18A0-4657-9017-2C0BE0E1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in Regulated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5C5B-3970-4302-A938-300253CC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Predicated on consumers ability to make choices that  reflect preferences</a:t>
            </a:r>
          </a:p>
          <a:p>
            <a:pPr lvl="1"/>
            <a:r>
              <a:rPr lang="en-US" dirty="0"/>
              <a:t>Standard assumption of </a:t>
            </a:r>
            <a:r>
              <a:rPr lang="en-US" i="1" dirty="0"/>
              <a:t>Revealed Preferences </a:t>
            </a:r>
            <a:r>
              <a:rPr lang="en-US" dirty="0"/>
              <a:t>in economics</a:t>
            </a:r>
          </a:p>
          <a:p>
            <a:pPr lvl="1"/>
            <a:r>
              <a:rPr lang="en-US" dirty="0"/>
              <a:t>Contrasts with growing literature on limitations in individual ability to make effective choices (e.g. Handel and </a:t>
            </a:r>
            <a:r>
              <a:rPr lang="en-US" dirty="0" err="1"/>
              <a:t>Schwartzstein</a:t>
            </a:r>
            <a:r>
              <a:rPr lang="en-US" dirty="0"/>
              <a:t>, 2019)</a:t>
            </a:r>
          </a:p>
          <a:p>
            <a:endParaRPr lang="en-US" dirty="0"/>
          </a:p>
          <a:p>
            <a:r>
              <a:rPr lang="en-US" dirty="0"/>
              <a:t>Regulation is strongly focused on supply-side inefficiencies</a:t>
            </a:r>
          </a:p>
          <a:p>
            <a:pPr lvl="1"/>
            <a:r>
              <a:rPr lang="en-US" dirty="0"/>
              <a:t>E.g., lots of work on risk-adjustment algorithm</a:t>
            </a:r>
          </a:p>
          <a:p>
            <a:endParaRPr lang="en-US" dirty="0"/>
          </a:p>
          <a:p>
            <a:r>
              <a:rPr lang="en-US" dirty="0"/>
              <a:t>Too little on demand-side inefficiencies and its equity implications</a:t>
            </a:r>
          </a:p>
          <a:p>
            <a:pPr lvl="1"/>
            <a:r>
              <a:rPr lang="en-US" dirty="0"/>
              <a:t>Choice quality is hard to measure</a:t>
            </a:r>
          </a:p>
          <a:p>
            <a:pPr lvl="1"/>
            <a:r>
              <a:rPr lang="en-US" dirty="0"/>
              <a:t>Requires information on other observables for a representative sample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5A85-CD31-4B57-9594-B3ED36AC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8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 by Health Child / Parent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656064E-C002-4743-B0F3-8A272D44C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057400"/>
            <a:ext cx="4498571" cy="327168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5CABD038-D3B8-0349-BB45-967E1CBEF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" y="2057400"/>
            <a:ext cx="4498571" cy="3271689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3D76C785-4DB0-47CF-9543-0F92E866BA00}"/>
              </a:ext>
            </a:extLst>
          </p:cNvPr>
          <p:cNvSpPr/>
          <p:nvPr/>
        </p:nvSpPr>
        <p:spPr>
          <a:xfrm>
            <a:off x="3785288" y="2767913"/>
            <a:ext cx="114300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E2C358AE-F192-4D4E-A673-EF2FCF4C2D2A}"/>
              </a:ext>
            </a:extLst>
          </p:cNvPr>
          <p:cNvSpPr/>
          <p:nvPr/>
        </p:nvSpPr>
        <p:spPr>
          <a:xfrm>
            <a:off x="8270796" y="2704069"/>
            <a:ext cx="152400" cy="2038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744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 and Deductible Take Up I: Colleagues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8A8855-AE9F-FB45-9FB7-D0D76147C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855218"/>
            <a:ext cx="6120000" cy="44253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D5A3A3-9198-6447-8C83-F6A88D053782}"/>
              </a:ext>
            </a:extLst>
          </p:cNvPr>
          <p:cNvSpPr txBox="1"/>
          <p:nvPr/>
        </p:nvSpPr>
        <p:spPr>
          <a:xfrm>
            <a:off x="4142235" y="149630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latin typeface="Latin Modern Roman 10" pitchFamily="2" charset="77"/>
              </a:rPr>
              <a:t>Firms</a:t>
            </a:r>
          </a:p>
        </p:txBody>
      </p:sp>
    </p:spTree>
    <p:extLst>
      <p:ext uri="{BB962C8B-B14F-4D97-AF65-F5344CB8AC3E}">
        <p14:creationId xmlns:p14="http://schemas.microsoft.com/office/powerpoint/2010/main" val="20575705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 and Deductible Take Up II: Neighbors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725268-C981-2F48-9E13-19D0A544A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854000"/>
            <a:ext cx="6120000" cy="44455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B1E1443-A3B0-274F-9D98-A8D3BD6C5D43}"/>
              </a:ext>
            </a:extLst>
          </p:cNvPr>
          <p:cNvSpPr txBox="1"/>
          <p:nvPr/>
        </p:nvSpPr>
        <p:spPr>
          <a:xfrm>
            <a:off x="3906596" y="149630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latin typeface="Latin Modern Roman 10" pitchFamily="2" charset="77"/>
              </a:rPr>
              <a:t>Postcodes</a:t>
            </a:r>
          </a:p>
        </p:txBody>
      </p:sp>
    </p:spTree>
    <p:extLst>
      <p:ext uri="{BB962C8B-B14F-4D97-AF65-F5344CB8AC3E}">
        <p14:creationId xmlns:p14="http://schemas.microsoft.com/office/powerpoint/2010/main" val="42945455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Effects: Robustness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E72D72-9542-F04A-B050-B750D00AC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2362200"/>
            <a:ext cx="865505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6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62" y="2362200"/>
            <a:ext cx="8513276" cy="990600"/>
          </a:xfrm>
        </p:spPr>
        <p:txBody>
          <a:bodyPr>
            <a:normAutofit/>
          </a:bodyPr>
          <a:lstStyle/>
          <a:p>
            <a:r>
              <a:rPr lang="en-US" dirty="0"/>
              <a:t>Extra: Insurer Effects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362" y="14478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pPr marL="274320" lvl="1" indent="0">
              <a:buNone/>
            </a:pPr>
            <a:endParaRPr lang="en-US" sz="18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>
              <a:ea typeface="ＭＳ Ｐゴシック" pitchFamily="-112" charset="-128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2760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Insurer Effects: Price and Choice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067B5-E9D2-476E-A064-DF2B183A68C6}"/>
              </a:ext>
            </a:extLst>
          </p:cNvPr>
          <p:cNvSpPr txBox="1"/>
          <p:nvPr/>
        </p:nvSpPr>
        <p:spPr>
          <a:xfrm>
            <a:off x="381000" y="19812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Individuals choose among 20 insurers who differ in premium reductions and display features on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 regressions were controlling for insurers FEs.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FEs to get causal effects a la AKM: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Estimated coefficient equals .65 (relative to .14 and .10 for </a:t>
            </a:r>
            <a:r>
              <a:rPr lang="en-US" sz="2000" dirty="0" err="1"/>
              <a:t>fims</a:t>
            </a:r>
            <a:r>
              <a:rPr lang="en-US" sz="2000" dirty="0"/>
              <a:t> and location)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Substantial dispersion in take-up rates and relation to predicted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Link FEs to price and display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24125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Peer Effects and Deductible Take Up IV: Insurers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425148-10AF-B044-BC8A-C443BA3A1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5" y="2057400"/>
            <a:ext cx="460855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73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/>
              <a:t>Peer Effects and Deductible Take Up IV: Insurers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A088E5-AA74-F64B-93D3-191E7DA1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3481" y="1472045"/>
            <a:ext cx="6777038" cy="49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95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838200"/>
          </a:xfrm>
        </p:spPr>
        <p:txBody>
          <a:bodyPr>
            <a:noAutofit/>
          </a:bodyPr>
          <a:lstStyle/>
          <a:p>
            <a:r>
              <a:rPr lang="en-US" sz="3000" dirty="0"/>
              <a:t>Insurer Effects: Price vs. Display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B1408-0D00-1748-A800-3FF65EE3132A}"/>
              </a:ext>
            </a:extLst>
          </p:cNvPr>
          <p:cNvSpPr txBox="1"/>
          <p:nvPr/>
        </p:nvSpPr>
        <p:spPr>
          <a:xfrm>
            <a:off x="838199" y="1676400"/>
            <a:ext cx="730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Latin Modern Roman 10" pitchFamily="2" charset="77"/>
              </a:rPr>
              <a:t>Regressing Insurer Fixed Effects on Insurers Website Characteristics</a:t>
            </a:r>
            <a:r>
              <a:rPr lang="en-GB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F8CEE7-A2A3-484D-B5CC-743159F0E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0" y="2209800"/>
            <a:ext cx="835576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585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2" y="347472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Lessons and Thinking Ahead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6B77-A904-D147-A4C1-1D066D413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37" y="1667256"/>
            <a:ext cx="8229600" cy="3657600"/>
          </a:xfrm>
        </p:spPr>
        <p:txBody>
          <a:bodyPr>
            <a:normAutofit fontScale="85000" lnSpcReduction="20000"/>
          </a:bodyPr>
          <a:lstStyle/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Our prediction algorithm can generate tremendous value in offering choice:</a:t>
            </a:r>
          </a:p>
          <a:p>
            <a:pPr lvl="1"/>
            <a:r>
              <a:rPr lang="en-US" b="1" dirty="0"/>
              <a:t>Choice aids </a:t>
            </a:r>
            <a:r>
              <a:rPr lang="en-US" dirty="0"/>
              <a:t>- provide individual-specific information through insurers or through </a:t>
            </a:r>
            <a:r>
              <a:rPr lang="en-US" dirty="0" err="1"/>
              <a:t>NZa</a:t>
            </a:r>
            <a:endParaRPr lang="en-US" dirty="0"/>
          </a:p>
          <a:p>
            <a:pPr lvl="1"/>
            <a:r>
              <a:rPr lang="en-US" b="1" dirty="0"/>
              <a:t>Smart defaults </a:t>
            </a:r>
            <a:r>
              <a:rPr lang="en-US" dirty="0"/>
              <a:t>– assign individuals to cost-minimizing option</a:t>
            </a:r>
          </a:p>
          <a:p>
            <a:pPr lvl="1"/>
            <a:r>
              <a:rPr lang="en-US" dirty="0"/>
              <a:t>We have implemented data-based choice aids before (see Ben and Jon’s prior work)</a:t>
            </a:r>
          </a:p>
          <a:p>
            <a:pPr lvl="1"/>
            <a:endParaRPr lang="en-US" dirty="0"/>
          </a:p>
          <a:p>
            <a:r>
              <a:rPr lang="en-US" dirty="0"/>
              <a:t>A lot can be learned from experimentation:</a:t>
            </a:r>
          </a:p>
          <a:p>
            <a:pPr lvl="1"/>
            <a:r>
              <a:rPr lang="en-US" b="1" dirty="0"/>
              <a:t>Large-scale field experiments</a:t>
            </a:r>
            <a:r>
              <a:rPr lang="en-US" dirty="0"/>
              <a:t> are ideal  (see my own prior work with Belgian tax administration)</a:t>
            </a:r>
          </a:p>
          <a:p>
            <a:pPr lvl="1"/>
            <a:r>
              <a:rPr lang="en-US" dirty="0"/>
              <a:t>Lab experiments and surveys – when linked to admin data – can be very valuable too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143000"/>
            <a:ext cx="8731524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>
              <a:ea typeface="ＭＳ Ｐゴシック" pitchFamily="-112" charset="-128"/>
            </a:endParaRPr>
          </a:p>
          <a:p>
            <a:endParaRPr lang="en-US" sz="23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82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311E-015F-4F53-A0E1-6CA0A921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 fontScale="90000"/>
          </a:bodyPr>
          <a:lstStyle/>
          <a:p>
            <a:r>
              <a:rPr lang="en-GB" sz="3200" dirty="0"/>
              <a:t>Risk-adjustment Transfers: Evaluation and Revisions</a:t>
            </a:r>
          </a:p>
        </p:txBody>
      </p:sp>
      <p:pic>
        <p:nvPicPr>
          <p:cNvPr id="5" name="Bild 12">
            <a:extLst>
              <a:ext uri="{FF2B5EF4-FFF2-40B4-BE49-F238E27FC236}">
                <a16:creationId xmlns:a16="http://schemas.microsoft.com/office/drawing/2014/main" id="{8C490818-69C4-40AE-8C04-ED4B6B3226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131" y="1600200"/>
            <a:ext cx="742346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44DE4-07F6-4951-A420-9EBF2CF2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Managed Competition in the Netherlands - Spinnewijn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E8504-65FA-4B2C-97F6-674ED61B941C}"/>
              </a:ext>
            </a:extLst>
          </p:cNvPr>
          <p:cNvSpPr txBox="1"/>
          <p:nvPr/>
        </p:nvSpPr>
        <p:spPr>
          <a:xfrm>
            <a:off x="990600" y="606373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various papers by Van </a:t>
            </a:r>
            <a:r>
              <a:rPr lang="en-GB" dirty="0" err="1"/>
              <a:t>Kleef</a:t>
            </a:r>
            <a:r>
              <a:rPr lang="en-GB" dirty="0"/>
              <a:t> and co-authors</a:t>
            </a:r>
          </a:p>
        </p:txBody>
      </p:sp>
    </p:spTree>
    <p:extLst>
      <p:ext uri="{BB962C8B-B14F-4D97-AF65-F5344CB8AC3E}">
        <p14:creationId xmlns:p14="http://schemas.microsoft.com/office/powerpoint/2010/main" val="95336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8663-661A-48CB-84AC-CD945B48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8536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/>
              <a:t>Dutch Context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C914-F4EC-454A-BB16-28544D48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Fantastic data environment:</a:t>
            </a:r>
          </a:p>
          <a:p>
            <a:pPr lvl="1"/>
            <a:r>
              <a:rPr lang="en-GB" dirty="0"/>
              <a:t>population-wide, individually linked administrative registers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dirty="0"/>
              <a:t>Wide range of data:</a:t>
            </a:r>
          </a:p>
          <a:p>
            <a:pPr lvl="1"/>
            <a:r>
              <a:rPr lang="en-GB" dirty="0"/>
              <a:t>Socio-economic: income, liquidity, debt, assets, education, field of study, occupation, employer, location, etc.</a:t>
            </a:r>
          </a:p>
          <a:p>
            <a:pPr lvl="1"/>
            <a:r>
              <a:rPr lang="en-GB" dirty="0"/>
              <a:t>Health: health expenditures and hospital diagnoses</a:t>
            </a:r>
          </a:p>
          <a:p>
            <a:pPr lvl="1"/>
            <a:r>
              <a:rPr lang="en-GB" dirty="0"/>
              <a:t>Insurance choices: insurer and deductible choice</a:t>
            </a:r>
          </a:p>
          <a:p>
            <a:pPr lvl="1"/>
            <a:r>
              <a:rPr lang="en-GB" dirty="0"/>
              <a:t>Linked surveys: e.g., health survey (500k participants)</a:t>
            </a:r>
          </a:p>
          <a:p>
            <a:endParaRPr lang="en-GB" dirty="0"/>
          </a:p>
          <a:p>
            <a:r>
              <a:rPr lang="en-GB" dirty="0"/>
              <a:t>Leverage rich data to analyse social determinants of quality of deductible choice (Handel et al. 2020)</a:t>
            </a:r>
          </a:p>
          <a:p>
            <a:pPr lvl="1"/>
            <a:r>
              <a:rPr lang="en-GB" dirty="0"/>
              <a:t>Minimum deductible of 375 EUR</a:t>
            </a:r>
          </a:p>
          <a:p>
            <a:pPr lvl="1"/>
            <a:r>
              <a:rPr lang="en-GB" dirty="0"/>
              <a:t>Add voluntary deductible (in 100 EUR increments) up to 875 EUR</a:t>
            </a:r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285EE-B9EB-4050-BA1C-D08E359C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Managed Competition in the Netherlands - Spinnewijn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7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4039</Words>
  <Application>Microsoft Office PowerPoint</Application>
  <PresentationFormat>On-screen Show (4:3)</PresentationFormat>
  <Paragraphs>696</Paragraphs>
  <Slides>79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Cambria Math</vt:lpstr>
      <vt:lpstr>Latin Modern Roman 10</vt:lpstr>
      <vt:lpstr>Clarity</vt:lpstr>
      <vt:lpstr>PowerPoint Presentation</vt:lpstr>
      <vt:lpstr>Outline</vt:lpstr>
      <vt:lpstr>Dutch Context</vt:lpstr>
      <vt:lpstr>HIA 2006: Regulation</vt:lpstr>
      <vt:lpstr>HIA 2006: Financing</vt:lpstr>
      <vt:lpstr>Choice in Regulated Markets</vt:lpstr>
      <vt:lpstr>Choice in Regulated Markets</vt:lpstr>
      <vt:lpstr>Risk-adjustment Transfers: Evaluation and Revisions</vt:lpstr>
      <vt:lpstr>Dutch Context (cont’d)</vt:lpstr>
      <vt:lpstr>Health Care Costs</vt:lpstr>
      <vt:lpstr>Predicted Risk &amp; Optimal Frictionless Choice </vt:lpstr>
      <vt:lpstr>Deductible Choice and Health Risk</vt:lpstr>
      <vt:lpstr>Deductible Choice and Health Risk</vt:lpstr>
      <vt:lpstr>Deductible Take-up and Health, by Education</vt:lpstr>
      <vt:lpstr>Deductible Take-up and Health, by Field of Study</vt:lpstr>
      <vt:lpstr>Best and Worst Decision-Makers</vt:lpstr>
      <vt:lpstr>Best and Worst Decision-Makers</vt:lpstr>
      <vt:lpstr>Best and Worst Decision-Makers</vt:lpstr>
      <vt:lpstr>PowerPoint Presentation</vt:lpstr>
      <vt:lpstr>Takeaway on Value of Deductible Choice</vt:lpstr>
      <vt:lpstr>Choice in Social Insurance: A Comparison</vt:lpstr>
      <vt:lpstr>Choice in Social Insurance: What is the Value?</vt:lpstr>
      <vt:lpstr>Evidence on Micro-foundations of Choice Value</vt:lpstr>
      <vt:lpstr>Choice in Social Insurance: Policy Implications</vt:lpstr>
      <vt:lpstr>PowerPoint Presentation</vt:lpstr>
      <vt:lpstr>Appendix </vt:lpstr>
      <vt:lpstr>Context: Health Insurance  in Netherlands  </vt:lpstr>
      <vt:lpstr>Context: Health Insurance  in Netherlands  </vt:lpstr>
      <vt:lpstr>Choice Model</vt:lpstr>
      <vt:lpstr>Risk Model</vt:lpstr>
      <vt:lpstr>Predicted vs. Realized Health Risk</vt:lpstr>
      <vt:lpstr>Ex-Post Realization of Costs</vt:lpstr>
      <vt:lpstr>ROC Curve for Cost Prediction Models</vt:lpstr>
      <vt:lpstr>Social Determinants: Evidence </vt:lpstr>
      <vt:lpstr>Deductible Take-up and Health, by Income </vt:lpstr>
      <vt:lpstr>Social Determinants: Regression Framework</vt:lpstr>
      <vt:lpstr>PowerPoint Presentation</vt:lpstr>
      <vt:lpstr>Field of Study</vt:lpstr>
      <vt:lpstr>PowerPoint Presentation</vt:lpstr>
      <vt:lpstr>Professional Sector</vt:lpstr>
      <vt:lpstr>Personal Finance</vt:lpstr>
      <vt:lpstr>Peer Effects: Correlations</vt:lpstr>
      <vt:lpstr>Peer Effects: Switchers Design</vt:lpstr>
      <vt:lpstr>Peer Effects: Colleagues</vt:lpstr>
      <vt:lpstr>Peer Effects: Neighbors</vt:lpstr>
      <vt:lpstr>Peer Effects: Splitting by Health</vt:lpstr>
      <vt:lpstr>Consumer Welfare</vt:lpstr>
      <vt:lpstr>Deductible Choice and Health, by Choice Quality</vt:lpstr>
      <vt:lpstr>Counterfactual I: Allocate Optimal Deductible    </vt:lpstr>
      <vt:lpstr>Counterfactual II: Mandate High Deductible</vt:lpstr>
      <vt:lpstr>Counterfactual III: Mandate Low Deductible</vt:lpstr>
      <vt:lpstr>Structural Choice Model     </vt:lpstr>
      <vt:lpstr>Low Switching Costs, Imperfect Info </vt:lpstr>
      <vt:lpstr>High Switching Costs, Imperfect Info </vt:lpstr>
      <vt:lpstr>Mistakes and Rational Inattention</vt:lpstr>
      <vt:lpstr>Wrap Up</vt:lpstr>
      <vt:lpstr>Details: Health Insurance in the Netherlands</vt:lpstr>
      <vt:lpstr>Deductible Choice</vt:lpstr>
      <vt:lpstr>Evolution of Mandatory Deductible and Take-Up</vt:lpstr>
      <vt:lpstr>Distribution of Premium Reductions</vt:lpstr>
      <vt:lpstr>Distribution of Health Costs, by Category</vt:lpstr>
      <vt:lpstr>Variable Importance in Prediction with Random Forest</vt:lpstr>
      <vt:lpstr>Multiclass Classification</vt:lpstr>
      <vt:lpstr>Variation Across vs. Within Individuals</vt:lpstr>
      <vt:lpstr>PowerPoint Presentation</vt:lpstr>
      <vt:lpstr>Table of Best vs. Worst Decisionmakers</vt:lpstr>
      <vt:lpstr>Extra: Parent Effects</vt:lpstr>
      <vt:lpstr>Peer Effects: Event-Study Design</vt:lpstr>
      <vt:lpstr>Peer Effects: Parents</vt:lpstr>
      <vt:lpstr>Peer Effects by Health Child / Parent</vt:lpstr>
      <vt:lpstr>Peer Effects and Deductible Take Up I: Colleagues</vt:lpstr>
      <vt:lpstr>Peer Effects and Deductible Take Up II: Neighbors</vt:lpstr>
      <vt:lpstr>Peer Effects: Robustness</vt:lpstr>
      <vt:lpstr>Extra: Insurer Effects</vt:lpstr>
      <vt:lpstr>Insurer Effects: Price and Choice Architecture</vt:lpstr>
      <vt:lpstr>Peer Effects and Deductible Take Up IV: Insurers</vt:lpstr>
      <vt:lpstr>Peer Effects and Deductible Take Up IV: Insurers</vt:lpstr>
      <vt:lpstr>Insurer Effects: Price vs. Display Features</vt:lpstr>
      <vt:lpstr>Lessons and Thinking Ahead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Spinnewijn,J</dc:creator>
  <cp:lastModifiedBy>Spinnewijn,J</cp:lastModifiedBy>
  <cp:revision>8</cp:revision>
  <dcterms:created xsi:type="dcterms:W3CDTF">2020-10-20T19:54:04Z</dcterms:created>
  <dcterms:modified xsi:type="dcterms:W3CDTF">2020-10-20T20:30:05Z</dcterms:modified>
</cp:coreProperties>
</file>