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21"/>
  </p:notesMasterIdLst>
  <p:sldIdLst>
    <p:sldId id="310" r:id="rId5"/>
    <p:sldId id="313" r:id="rId6"/>
    <p:sldId id="375" r:id="rId7"/>
    <p:sldId id="314" r:id="rId8"/>
    <p:sldId id="320" r:id="rId9"/>
    <p:sldId id="321" r:id="rId10"/>
    <p:sldId id="323" r:id="rId11"/>
    <p:sldId id="325" r:id="rId12"/>
    <p:sldId id="373" r:id="rId13"/>
    <p:sldId id="370" r:id="rId14"/>
    <p:sldId id="376" r:id="rId15"/>
    <p:sldId id="342" r:id="rId16"/>
    <p:sldId id="377" r:id="rId17"/>
    <p:sldId id="346" r:id="rId18"/>
    <p:sldId id="347" r:id="rId19"/>
    <p:sldId id="358" r:id="rId20"/>
  </p:sldIdLst>
  <p:sldSz cx="13006388" cy="9752013"/>
  <p:notesSz cx="6858000" cy="9144000"/>
  <p:defaultTextStyle>
    <a:defPPr>
      <a:defRPr lang="en-US"/>
    </a:defPPr>
    <a:lvl1pPr marL="0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1pPr>
    <a:lvl2pPr marL="651281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2pPr>
    <a:lvl3pPr marL="1302563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3pPr>
    <a:lvl4pPr marL="1953844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4pPr>
    <a:lvl5pPr marL="2605126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5pPr>
    <a:lvl6pPr marL="3256407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6pPr>
    <a:lvl7pPr marL="3907688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7pPr>
    <a:lvl8pPr marL="4558970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8pPr>
    <a:lvl9pPr marL="5210251" algn="l" defTabSz="1302563" rtl="0" eaLnBrk="1" latinLnBrk="0" hangingPunct="1">
      <a:defRPr sz="25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1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  <a:srgbClr val="D8E0E6"/>
    <a:srgbClr val="F3F6F8"/>
    <a:srgbClr val="AFDFEC"/>
    <a:srgbClr val="5BC8EE"/>
    <a:srgbClr val="FFDA22"/>
    <a:srgbClr val="85888D"/>
    <a:srgbClr val="31C5B9"/>
    <a:srgbClr val="4DA6D7"/>
    <a:srgbClr val="008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/>
    <p:restoredTop sz="94966"/>
  </p:normalViewPr>
  <p:slideViewPr>
    <p:cSldViewPr snapToGrid="0" snapToObjects="1">
      <p:cViewPr varScale="1">
        <p:scale>
          <a:sx n="85" d="100"/>
          <a:sy n="85" d="100"/>
        </p:scale>
        <p:origin x="1872" y="192"/>
      </p:cViewPr>
      <p:guideLst>
        <p:guide orient="horz" pos="3071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/Users/cpropper/Downloads/els-2019-5047-en-g128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714462274494167E-2"/>
          <c:y val="8.3361843920453343E-2"/>
          <c:w val="0.91735146018140135"/>
          <c:h val="0.704276022101010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'g7-1'!$B$38</c:f>
              <c:strCache>
                <c:ptCount val="1"/>
                <c:pt idx="0">
                  <c:v>Government/Compulsory</c:v>
                </c:pt>
              </c:strCache>
            </c:strRef>
          </c:tx>
          <c:spPr>
            <a:solidFill>
              <a:srgbClr val="006BB6"/>
            </a:solidFill>
            <a:ln w="25400">
              <a:noFill/>
            </a:ln>
          </c:spPr>
          <c:invertIfNegative val="0"/>
          <c:dPt>
            <c:idx val="18"/>
            <c:invertIfNegative val="0"/>
            <c:bubble3D val="0"/>
            <c:spPr>
              <a:solidFill>
                <a:srgbClr val="DE192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4846-A94A-8891-9B7693374AAC}"/>
              </c:ext>
            </c:extLst>
          </c:dPt>
          <c:cat>
            <c:strRef>
              <c:f>'g7-1'!$A$39:$A$83</c:f>
              <c:strCache>
                <c:ptCount val="45"/>
                <c:pt idx="0">
                  <c:v>United States</c:v>
                </c:pt>
                <c:pt idx="1">
                  <c:v>Switzerland</c:v>
                </c:pt>
                <c:pt idx="2">
                  <c:v>Norway</c:v>
                </c:pt>
                <c:pt idx="3">
                  <c:v>Germany</c:v>
                </c:pt>
                <c:pt idx="4">
                  <c:v>Sweden</c:v>
                </c:pt>
                <c:pt idx="5">
                  <c:v>Austria</c:v>
                </c:pt>
                <c:pt idx="6">
                  <c:v>Denmark</c:v>
                </c:pt>
                <c:pt idx="7">
                  <c:v>Netherlands</c:v>
                </c:pt>
                <c:pt idx="8">
                  <c:v>Luxembourg</c:v>
                </c:pt>
                <c:pt idx="9">
                  <c:v>Australia¹</c:v>
                </c:pt>
                <c:pt idx="10">
                  <c:v>Canada</c:v>
                </c:pt>
                <c:pt idx="11">
                  <c:v>France</c:v>
                </c:pt>
                <c:pt idx="12">
                  <c:v>Belgium</c:v>
                </c:pt>
                <c:pt idx="13">
                  <c:v>Ireland</c:v>
                </c:pt>
                <c:pt idx="14">
                  <c:v>Japan</c:v>
                </c:pt>
                <c:pt idx="15">
                  <c:v>Iceland</c:v>
                </c:pt>
                <c:pt idx="16">
                  <c:v>Finland</c:v>
                </c:pt>
                <c:pt idx="17">
                  <c:v>United Kingdom</c:v>
                </c:pt>
                <c:pt idx="18">
                  <c:v>OECD36</c:v>
                </c:pt>
                <c:pt idx="19">
                  <c:v>New Zealand</c:v>
                </c:pt>
                <c:pt idx="20">
                  <c:v>Italy</c:v>
                </c:pt>
                <c:pt idx="21">
                  <c:v>Spain</c:v>
                </c:pt>
                <c:pt idx="22">
                  <c:v>Korea</c:v>
                </c:pt>
                <c:pt idx="23">
                  <c:v>Czech Republic</c:v>
                </c:pt>
                <c:pt idx="24">
                  <c:v>Portugal</c:v>
                </c:pt>
                <c:pt idx="25">
                  <c:v>Slovenia</c:v>
                </c:pt>
                <c:pt idx="26">
                  <c:v>Israel²</c:v>
                </c:pt>
                <c:pt idx="27">
                  <c:v>Lithuania</c:v>
                </c:pt>
                <c:pt idx="28">
                  <c:v>Slovak Republic</c:v>
                </c:pt>
                <c:pt idx="29">
                  <c:v>Greece</c:v>
                </c:pt>
                <c:pt idx="30">
                  <c:v>Estonia</c:v>
                </c:pt>
                <c:pt idx="31">
                  <c:v>Chile</c:v>
                </c:pt>
                <c:pt idx="32">
                  <c:v>Poland</c:v>
                </c:pt>
                <c:pt idx="33">
                  <c:v>Hungary</c:v>
                </c:pt>
                <c:pt idx="34">
                  <c:v>Latvia</c:v>
                </c:pt>
                <c:pt idx="35">
                  <c:v>Russian Federation</c:v>
                </c:pt>
                <c:pt idx="36">
                  <c:v>Costa Rica</c:v>
                </c:pt>
                <c:pt idx="37">
                  <c:v>Brazil</c:v>
                </c:pt>
                <c:pt idx="38">
                  <c:v>Turkey</c:v>
                </c:pt>
                <c:pt idx="39">
                  <c:v>Mexico</c:v>
                </c:pt>
                <c:pt idx="40">
                  <c:v>South Africa</c:v>
                </c:pt>
                <c:pt idx="41">
                  <c:v>Colombia</c:v>
                </c:pt>
                <c:pt idx="42">
                  <c:v>China</c:v>
                </c:pt>
                <c:pt idx="43">
                  <c:v>Indonesia</c:v>
                </c:pt>
                <c:pt idx="44">
                  <c:v>India</c:v>
                </c:pt>
              </c:strCache>
            </c:strRef>
          </c:cat>
          <c:val>
            <c:numRef>
              <c:f>'g7-1'!$B$39:$B$83</c:f>
              <c:numCache>
                <c:formatCode>General</c:formatCode>
                <c:ptCount val="45"/>
                <c:pt idx="0">
                  <c:v>8949</c:v>
                </c:pt>
                <c:pt idx="1">
                  <c:v>4660.415</c:v>
                </c:pt>
                <c:pt idx="2">
                  <c:v>5288.7510000000002</c:v>
                </c:pt>
                <c:pt idx="3">
                  <c:v>5056.076</c:v>
                </c:pt>
                <c:pt idx="4">
                  <c:v>4569.4939999999997</c:v>
                </c:pt>
                <c:pt idx="5">
                  <c:v>4032.585</c:v>
                </c:pt>
                <c:pt idx="6">
                  <c:v>4472.2120000000004</c:v>
                </c:pt>
                <c:pt idx="7">
                  <c:v>4342.6639999999998</c:v>
                </c:pt>
                <c:pt idx="8">
                  <c:v>4256.4719999999998</c:v>
                </c:pt>
                <c:pt idx="9">
                  <c:v>3467.0360000000001</c:v>
                </c:pt>
                <c:pt idx="10">
                  <c:v>3465.9839999999999</c:v>
                </c:pt>
                <c:pt idx="11">
                  <c:v>4141.1689999999999</c:v>
                </c:pt>
                <c:pt idx="12">
                  <c:v>3819.944</c:v>
                </c:pt>
                <c:pt idx="13">
                  <c:v>3648.9459999999999</c:v>
                </c:pt>
                <c:pt idx="14">
                  <c:v>4007.7510000000002</c:v>
                </c:pt>
                <c:pt idx="15">
                  <c:v>3570.125</c:v>
                </c:pt>
                <c:pt idx="16">
                  <c:v>3184.4969999999998</c:v>
                </c:pt>
                <c:pt idx="17">
                  <c:v>3138.498</c:v>
                </c:pt>
                <c:pt idx="18">
                  <c:v>3040.553388888889</c:v>
                </c:pt>
                <c:pt idx="19">
                  <c:v>3107.65</c:v>
                </c:pt>
                <c:pt idx="20">
                  <c:v>2544.5770000000002</c:v>
                </c:pt>
                <c:pt idx="21">
                  <c:v>2341.375</c:v>
                </c:pt>
                <c:pt idx="22">
                  <c:v>1907.5519999999999</c:v>
                </c:pt>
                <c:pt idx="23">
                  <c:v>2525.2359999999999</c:v>
                </c:pt>
                <c:pt idx="24">
                  <c:v>1901.778</c:v>
                </c:pt>
                <c:pt idx="25">
                  <c:v>2085.4189999999999</c:v>
                </c:pt>
                <c:pt idx="26">
                  <c:v>1773.0139999999999</c:v>
                </c:pt>
                <c:pt idx="27">
                  <c:v>1606.5740000000001</c:v>
                </c:pt>
                <c:pt idx="28">
                  <c:v>1833.896</c:v>
                </c:pt>
                <c:pt idx="29">
                  <c:v>1348.837</c:v>
                </c:pt>
                <c:pt idx="30">
                  <c:v>1678.8810000000001</c:v>
                </c:pt>
                <c:pt idx="31">
                  <c:v>1272.0999999999999</c:v>
                </c:pt>
                <c:pt idx="32">
                  <c:v>1475.9459999999999</c:v>
                </c:pt>
                <c:pt idx="33">
                  <c:v>1438.7940000000001</c:v>
                </c:pt>
                <c:pt idx="34">
                  <c:v>1003.741</c:v>
                </c:pt>
                <c:pt idx="35">
                  <c:v>864.13400000000001</c:v>
                </c:pt>
                <c:pt idx="36">
                  <c:v>964.928</c:v>
                </c:pt>
                <c:pt idx="37">
                  <c:v>551.07100000000003</c:v>
                </c:pt>
                <c:pt idx="38">
                  <c:v>957.13099999999997</c:v>
                </c:pt>
                <c:pt idx="39">
                  <c:v>585.80200000000002</c:v>
                </c:pt>
                <c:pt idx="40">
                  <c:v>459.71899999999999</c:v>
                </c:pt>
                <c:pt idx="41">
                  <c:v>705.74699999999996</c:v>
                </c:pt>
                <c:pt idx="42">
                  <c:v>399.14600000000002</c:v>
                </c:pt>
                <c:pt idx="43">
                  <c:v>136.05099999999999</c:v>
                </c:pt>
                <c:pt idx="44">
                  <c:v>51.814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46-A94A-8891-9B7693374AAC}"/>
            </c:ext>
          </c:extLst>
        </c:ser>
        <c:ser>
          <c:idx val="1"/>
          <c:order val="1"/>
          <c:tx>
            <c:strRef>
              <c:f>'g7-1'!$C$38</c:f>
              <c:strCache>
                <c:ptCount val="1"/>
                <c:pt idx="0">
                  <c:v>Voluntary/Out-of-pocket</c:v>
                </c:pt>
              </c:strCache>
            </c:strRef>
          </c:tx>
          <c:spPr>
            <a:solidFill>
              <a:srgbClr val="7FA8D9"/>
            </a:solidFill>
            <a:ln w="25400">
              <a:noFill/>
            </a:ln>
          </c:spPr>
          <c:invertIfNegative val="0"/>
          <c:dPt>
            <c:idx val="18"/>
            <c:invertIfNegative val="0"/>
            <c:bubble3D val="0"/>
            <c:spPr>
              <a:solidFill>
                <a:srgbClr val="F79779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4846-A94A-8891-9B7693374AAC}"/>
              </c:ext>
            </c:extLst>
          </c:dPt>
          <c:cat>
            <c:strRef>
              <c:f>'g7-1'!$A$39:$A$83</c:f>
              <c:strCache>
                <c:ptCount val="45"/>
                <c:pt idx="0">
                  <c:v>United States</c:v>
                </c:pt>
                <c:pt idx="1">
                  <c:v>Switzerland</c:v>
                </c:pt>
                <c:pt idx="2">
                  <c:v>Norway</c:v>
                </c:pt>
                <c:pt idx="3">
                  <c:v>Germany</c:v>
                </c:pt>
                <c:pt idx="4">
                  <c:v>Sweden</c:v>
                </c:pt>
                <c:pt idx="5">
                  <c:v>Austria</c:v>
                </c:pt>
                <c:pt idx="6">
                  <c:v>Denmark</c:v>
                </c:pt>
                <c:pt idx="7">
                  <c:v>Netherlands</c:v>
                </c:pt>
                <c:pt idx="8">
                  <c:v>Luxembourg</c:v>
                </c:pt>
                <c:pt idx="9">
                  <c:v>Australia¹</c:v>
                </c:pt>
                <c:pt idx="10">
                  <c:v>Canada</c:v>
                </c:pt>
                <c:pt idx="11">
                  <c:v>France</c:v>
                </c:pt>
                <c:pt idx="12">
                  <c:v>Belgium</c:v>
                </c:pt>
                <c:pt idx="13">
                  <c:v>Ireland</c:v>
                </c:pt>
                <c:pt idx="14">
                  <c:v>Japan</c:v>
                </c:pt>
                <c:pt idx="15">
                  <c:v>Iceland</c:v>
                </c:pt>
                <c:pt idx="16">
                  <c:v>Finland</c:v>
                </c:pt>
                <c:pt idx="17">
                  <c:v>United Kingdom</c:v>
                </c:pt>
                <c:pt idx="18">
                  <c:v>OECD36</c:v>
                </c:pt>
                <c:pt idx="19">
                  <c:v>New Zealand</c:v>
                </c:pt>
                <c:pt idx="20">
                  <c:v>Italy</c:v>
                </c:pt>
                <c:pt idx="21">
                  <c:v>Spain</c:v>
                </c:pt>
                <c:pt idx="22">
                  <c:v>Korea</c:v>
                </c:pt>
                <c:pt idx="23">
                  <c:v>Czech Republic</c:v>
                </c:pt>
                <c:pt idx="24">
                  <c:v>Portugal</c:v>
                </c:pt>
                <c:pt idx="25">
                  <c:v>Slovenia</c:v>
                </c:pt>
                <c:pt idx="26">
                  <c:v>Israel²</c:v>
                </c:pt>
                <c:pt idx="27">
                  <c:v>Lithuania</c:v>
                </c:pt>
                <c:pt idx="28">
                  <c:v>Slovak Republic</c:v>
                </c:pt>
                <c:pt idx="29">
                  <c:v>Greece</c:v>
                </c:pt>
                <c:pt idx="30">
                  <c:v>Estonia</c:v>
                </c:pt>
                <c:pt idx="31">
                  <c:v>Chile</c:v>
                </c:pt>
                <c:pt idx="32">
                  <c:v>Poland</c:v>
                </c:pt>
                <c:pt idx="33">
                  <c:v>Hungary</c:v>
                </c:pt>
                <c:pt idx="34">
                  <c:v>Latvia</c:v>
                </c:pt>
                <c:pt idx="35">
                  <c:v>Russian Federation</c:v>
                </c:pt>
                <c:pt idx="36">
                  <c:v>Costa Rica</c:v>
                </c:pt>
                <c:pt idx="37">
                  <c:v>Brazil</c:v>
                </c:pt>
                <c:pt idx="38">
                  <c:v>Turkey</c:v>
                </c:pt>
                <c:pt idx="39">
                  <c:v>Mexico</c:v>
                </c:pt>
                <c:pt idx="40">
                  <c:v>South Africa</c:v>
                </c:pt>
                <c:pt idx="41">
                  <c:v>Colombia</c:v>
                </c:pt>
                <c:pt idx="42">
                  <c:v>China</c:v>
                </c:pt>
                <c:pt idx="43">
                  <c:v>Indonesia</c:v>
                </c:pt>
                <c:pt idx="44">
                  <c:v>India</c:v>
                </c:pt>
              </c:strCache>
            </c:strRef>
          </c:cat>
          <c:val>
            <c:numRef>
              <c:f>'g7-1'!$C$39:$C$83</c:f>
              <c:numCache>
                <c:formatCode>General</c:formatCode>
                <c:ptCount val="45"/>
                <c:pt idx="0">
                  <c:v>1637.0840000000001</c:v>
                </c:pt>
                <c:pt idx="1">
                  <c:v>2656.19</c:v>
                </c:pt>
                <c:pt idx="2">
                  <c:v>898.18700000000001</c:v>
                </c:pt>
                <c:pt idx="3">
                  <c:v>930.37099999999998</c:v>
                </c:pt>
                <c:pt idx="4">
                  <c:v>877.61500000000001</c:v>
                </c:pt>
                <c:pt idx="5">
                  <c:v>1362.521</c:v>
                </c:pt>
                <c:pt idx="6">
                  <c:v>826.60900000000004</c:v>
                </c:pt>
                <c:pt idx="7">
                  <c:v>945.77300000000002</c:v>
                </c:pt>
                <c:pt idx="8">
                  <c:v>748.03899999999999</c:v>
                </c:pt>
                <c:pt idx="9">
                  <c:v>1538.28</c:v>
                </c:pt>
                <c:pt idx="10">
                  <c:v>1508.346</c:v>
                </c:pt>
                <c:pt idx="11">
                  <c:v>823.54</c:v>
                </c:pt>
                <c:pt idx="12">
                  <c:v>1123.5930000000001</c:v>
                </c:pt>
                <c:pt idx="13">
                  <c:v>1266.548</c:v>
                </c:pt>
                <c:pt idx="14">
                  <c:v>758.32</c:v>
                </c:pt>
                <c:pt idx="15">
                  <c:v>778.96900000000005</c:v>
                </c:pt>
                <c:pt idx="16">
                  <c:v>1043.7149999999999</c:v>
                </c:pt>
                <c:pt idx="17">
                  <c:v>931.07100000000003</c:v>
                </c:pt>
                <c:pt idx="18">
                  <c:v>950.32708333333358</c:v>
                </c:pt>
                <c:pt idx="19">
                  <c:v>814.98500000000001</c:v>
                </c:pt>
                <c:pt idx="20">
                  <c:v>883.23</c:v>
                </c:pt>
                <c:pt idx="21">
                  <c:v>981.24400000000003</c:v>
                </c:pt>
                <c:pt idx="22">
                  <c:v>1284.002</c:v>
                </c:pt>
                <c:pt idx="23">
                  <c:v>532.37900000000002</c:v>
                </c:pt>
                <c:pt idx="24">
                  <c:v>959.60400000000004</c:v>
                </c:pt>
                <c:pt idx="25">
                  <c:v>774.02700000000004</c:v>
                </c:pt>
                <c:pt idx="26">
                  <c:v>960.09100000000001</c:v>
                </c:pt>
                <c:pt idx="27">
                  <c:v>808.69200000000001</c:v>
                </c:pt>
                <c:pt idx="28">
                  <c:v>456.43400000000003</c:v>
                </c:pt>
                <c:pt idx="29">
                  <c:v>885.36099999999999</c:v>
                </c:pt>
                <c:pt idx="30">
                  <c:v>552.524</c:v>
                </c:pt>
                <c:pt idx="31">
                  <c:v>909.625</c:v>
                </c:pt>
                <c:pt idx="32">
                  <c:v>580.41200000000003</c:v>
                </c:pt>
                <c:pt idx="33">
                  <c:v>607.98299999999995</c:v>
                </c:pt>
                <c:pt idx="34">
                  <c:v>744.79600000000005</c:v>
                </c:pt>
                <c:pt idx="35">
                  <c:v>649.53399999999999</c:v>
                </c:pt>
                <c:pt idx="36">
                  <c:v>319.90499999999997</c:v>
                </c:pt>
                <c:pt idx="37">
                  <c:v>729.36699999999996</c:v>
                </c:pt>
                <c:pt idx="38">
                  <c:v>269.45299999999997</c:v>
                </c:pt>
                <c:pt idx="39">
                  <c:v>552.16200000000003</c:v>
                </c:pt>
                <c:pt idx="40">
                  <c:v>585.76900000000001</c:v>
                </c:pt>
                <c:pt idx="41">
                  <c:v>254.422</c:v>
                </c:pt>
                <c:pt idx="42">
                  <c:v>276.77999999999997</c:v>
                </c:pt>
                <c:pt idx="43">
                  <c:v>122.63200000000001</c:v>
                </c:pt>
                <c:pt idx="44">
                  <c:v>145.565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46-A94A-8891-9B7693374AAC}"/>
            </c:ext>
          </c:extLst>
        </c:ser>
        <c:ser>
          <c:idx val="2"/>
          <c:order val="2"/>
          <c:tx>
            <c:strRef>
              <c:f>'g7-1'!$D$38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846-A94A-8891-9B7693374AAC}"/>
              </c:ext>
            </c:extLst>
          </c:dPt>
          <c:dLbls>
            <c:dLbl>
              <c:idx val="0"/>
              <c:layout>
                <c:manualLayout>
                  <c:x val="2.2915298433737732E-3"/>
                  <c:y val="0.12842794509556696"/>
                </c:manualLayout>
              </c:layout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10586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846-A94A-8891-9B7693374AAC}"/>
                </c:ext>
              </c:extLst>
            </c:dLbl>
            <c:dLbl>
              <c:idx val="1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7317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4846-A94A-8891-9B7693374AAC}"/>
                </c:ext>
              </c:extLst>
            </c:dLbl>
            <c:dLbl>
              <c:idx val="2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6187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846-A94A-8891-9B7693374AAC}"/>
                </c:ext>
              </c:extLst>
            </c:dLbl>
            <c:dLbl>
              <c:idx val="3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5986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846-A94A-8891-9B7693374AAC}"/>
                </c:ext>
              </c:extLst>
            </c:dLbl>
            <c:dLbl>
              <c:idx val="4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5447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4846-A94A-8891-9B7693374AAC}"/>
                </c:ext>
              </c:extLst>
            </c:dLbl>
            <c:dLbl>
              <c:idx val="5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5395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846-A94A-8891-9B7693374AAC}"/>
                </c:ext>
              </c:extLst>
            </c:dLbl>
            <c:dLbl>
              <c:idx val="6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5299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846-A94A-8891-9B7693374AAC}"/>
                </c:ext>
              </c:extLst>
            </c:dLbl>
            <c:dLbl>
              <c:idx val="7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5288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4846-A94A-8891-9B7693374AAC}"/>
                </c:ext>
              </c:extLst>
            </c:dLbl>
            <c:dLbl>
              <c:idx val="8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5070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4846-A94A-8891-9B7693374AAC}"/>
                </c:ext>
              </c:extLst>
            </c:dLbl>
            <c:dLbl>
              <c:idx val="9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5005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4846-A94A-8891-9B7693374AAC}"/>
                </c:ext>
              </c:extLst>
            </c:dLbl>
            <c:dLbl>
              <c:idx val="10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4974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4846-A94A-8891-9B7693374AAC}"/>
                </c:ext>
              </c:extLst>
            </c:dLbl>
            <c:dLbl>
              <c:idx val="11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4965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4846-A94A-8891-9B7693374AAC}"/>
                </c:ext>
              </c:extLst>
            </c:dLbl>
            <c:dLbl>
              <c:idx val="12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4944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4846-A94A-8891-9B7693374AAC}"/>
                </c:ext>
              </c:extLst>
            </c:dLbl>
            <c:dLbl>
              <c:idx val="13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4915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4846-A94A-8891-9B7693374AAC}"/>
                </c:ext>
              </c:extLst>
            </c:dLbl>
            <c:dLbl>
              <c:idx val="14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4766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4846-A94A-8891-9B7693374AAC}"/>
                </c:ext>
              </c:extLst>
            </c:dLbl>
            <c:dLbl>
              <c:idx val="15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4349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4846-A94A-8891-9B7693374AAC}"/>
                </c:ext>
              </c:extLst>
            </c:dLbl>
            <c:dLbl>
              <c:idx val="16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4228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4846-A94A-8891-9B7693374AAC}"/>
                </c:ext>
              </c:extLst>
            </c:dLbl>
            <c:dLbl>
              <c:idx val="17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4070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4846-A94A-8891-9B7693374AAC}"/>
                </c:ext>
              </c:extLst>
            </c:dLbl>
            <c:dLbl>
              <c:idx val="18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3994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846-A94A-8891-9B7693374AAC}"/>
                </c:ext>
              </c:extLst>
            </c:dLbl>
            <c:dLbl>
              <c:idx val="19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3923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4846-A94A-8891-9B7693374AAC}"/>
                </c:ext>
              </c:extLst>
            </c:dLbl>
            <c:dLbl>
              <c:idx val="20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3428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4846-A94A-8891-9B7693374AAC}"/>
                </c:ext>
              </c:extLst>
            </c:dLbl>
            <c:dLbl>
              <c:idx val="21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3323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4846-A94A-8891-9B7693374AAC}"/>
                </c:ext>
              </c:extLst>
            </c:dLbl>
            <c:dLbl>
              <c:idx val="22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3192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4846-A94A-8891-9B7693374AAC}"/>
                </c:ext>
              </c:extLst>
            </c:dLbl>
            <c:dLbl>
              <c:idx val="23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3058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4846-A94A-8891-9B7693374AAC}"/>
                </c:ext>
              </c:extLst>
            </c:dLbl>
            <c:dLbl>
              <c:idx val="24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2861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4846-A94A-8891-9B7693374AAC}"/>
                </c:ext>
              </c:extLst>
            </c:dLbl>
            <c:dLbl>
              <c:idx val="25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2859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4846-A94A-8891-9B7693374AAC}"/>
                </c:ext>
              </c:extLst>
            </c:dLbl>
            <c:dLbl>
              <c:idx val="26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2780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4846-A94A-8891-9B7693374AAC}"/>
                </c:ext>
              </c:extLst>
            </c:dLbl>
            <c:dLbl>
              <c:idx val="27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2416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4846-A94A-8891-9B7693374AAC}"/>
                </c:ext>
              </c:extLst>
            </c:dLbl>
            <c:dLbl>
              <c:idx val="28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2290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4846-A94A-8891-9B7693374AAC}"/>
                </c:ext>
              </c:extLst>
            </c:dLbl>
            <c:dLbl>
              <c:idx val="29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2238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3-4846-A94A-8891-9B7693374AAC}"/>
                </c:ext>
              </c:extLst>
            </c:dLbl>
            <c:dLbl>
              <c:idx val="30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2231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4-4846-A94A-8891-9B7693374AAC}"/>
                </c:ext>
              </c:extLst>
            </c:dLbl>
            <c:dLbl>
              <c:idx val="31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2182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5-4846-A94A-8891-9B7693374AAC}"/>
                </c:ext>
              </c:extLst>
            </c:dLbl>
            <c:dLbl>
              <c:idx val="32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2056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6-4846-A94A-8891-9B7693374AAC}"/>
                </c:ext>
              </c:extLst>
            </c:dLbl>
            <c:dLbl>
              <c:idx val="33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2047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7-4846-A94A-8891-9B7693374AAC}"/>
                </c:ext>
              </c:extLst>
            </c:dLbl>
            <c:dLbl>
              <c:idx val="34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1749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8-4846-A94A-8891-9B7693374AAC}"/>
                </c:ext>
              </c:extLst>
            </c:dLbl>
            <c:dLbl>
              <c:idx val="35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1514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9-4846-A94A-8891-9B7693374AAC}"/>
                </c:ext>
              </c:extLst>
            </c:dLbl>
            <c:dLbl>
              <c:idx val="36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1285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4846-A94A-8891-9B7693374AAC}"/>
                </c:ext>
              </c:extLst>
            </c:dLbl>
            <c:dLbl>
              <c:idx val="37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1282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B-4846-A94A-8891-9B7693374AAC}"/>
                </c:ext>
              </c:extLst>
            </c:dLbl>
            <c:dLbl>
              <c:idx val="38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1227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C-4846-A94A-8891-9B7693374AAC}"/>
                </c:ext>
              </c:extLst>
            </c:dLbl>
            <c:dLbl>
              <c:idx val="39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1138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D-4846-A94A-8891-9B7693374AAC}"/>
                </c:ext>
              </c:extLst>
            </c:dLbl>
            <c:dLbl>
              <c:idx val="40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1072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E-4846-A94A-8891-9B7693374AAC}"/>
                </c:ext>
              </c:extLst>
            </c:dLbl>
            <c:dLbl>
              <c:idx val="41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960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F-4846-A94A-8891-9B7693374AAC}"/>
                </c:ext>
              </c:extLst>
            </c:dLbl>
            <c:dLbl>
              <c:idx val="42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688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0-4846-A94A-8891-9B7693374AAC}"/>
                </c:ext>
              </c:extLst>
            </c:dLbl>
            <c:dLbl>
              <c:idx val="43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301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1-4846-A94A-8891-9B7693374AAC}"/>
                </c:ext>
              </c:extLst>
            </c:dLbl>
            <c:dLbl>
              <c:idx val="44"/>
              <c:tx>
                <c:rich>
                  <a:bodyPr rot="-5400000" vert="horz" wrap="square" lIns="38100" tIns="19050" rIns="38100" bIns="19050" anchor="b" anchorCtr="1">
                    <a:spAutoFit/>
                  </a:bodyPr>
                  <a:lstStyle/>
                  <a:p>
                    <a:pPr>
                      <a:defRPr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800" b="0" i="0">
                        <a:solidFill>
                          <a:srgbClr val="000000"/>
                        </a:solidFill>
                        <a:latin typeface="Arial Narrow" panose="020B0606020202030204" pitchFamily="34" charset="0"/>
                      </a:rPr>
                      <a:t>209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2-4846-A94A-8891-9B7693374AAC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b" anchorCtr="1">
                <a:spAutoFit/>
              </a:bodyPr>
              <a:lstStyle/>
              <a:p>
                <a:pPr>
                  <a:defRPr sz="750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'g7-1'!$A$39:$A$83</c:f>
              <c:strCache>
                <c:ptCount val="45"/>
                <c:pt idx="0">
                  <c:v>United States</c:v>
                </c:pt>
                <c:pt idx="1">
                  <c:v>Switzerland</c:v>
                </c:pt>
                <c:pt idx="2">
                  <c:v>Norway</c:v>
                </c:pt>
                <c:pt idx="3">
                  <c:v>Germany</c:v>
                </c:pt>
                <c:pt idx="4">
                  <c:v>Sweden</c:v>
                </c:pt>
                <c:pt idx="5">
                  <c:v>Austria</c:v>
                </c:pt>
                <c:pt idx="6">
                  <c:v>Denmark</c:v>
                </c:pt>
                <c:pt idx="7">
                  <c:v>Netherlands</c:v>
                </c:pt>
                <c:pt idx="8">
                  <c:v>Luxembourg</c:v>
                </c:pt>
                <c:pt idx="9">
                  <c:v>Australia¹</c:v>
                </c:pt>
                <c:pt idx="10">
                  <c:v>Canada</c:v>
                </c:pt>
                <c:pt idx="11">
                  <c:v>France</c:v>
                </c:pt>
                <c:pt idx="12">
                  <c:v>Belgium</c:v>
                </c:pt>
                <c:pt idx="13">
                  <c:v>Ireland</c:v>
                </c:pt>
                <c:pt idx="14">
                  <c:v>Japan</c:v>
                </c:pt>
                <c:pt idx="15">
                  <c:v>Iceland</c:v>
                </c:pt>
                <c:pt idx="16">
                  <c:v>Finland</c:v>
                </c:pt>
                <c:pt idx="17">
                  <c:v>United Kingdom</c:v>
                </c:pt>
                <c:pt idx="18">
                  <c:v>OECD36</c:v>
                </c:pt>
                <c:pt idx="19">
                  <c:v>New Zealand</c:v>
                </c:pt>
                <c:pt idx="20">
                  <c:v>Italy</c:v>
                </c:pt>
                <c:pt idx="21">
                  <c:v>Spain</c:v>
                </c:pt>
                <c:pt idx="22">
                  <c:v>Korea</c:v>
                </c:pt>
                <c:pt idx="23">
                  <c:v>Czech Republic</c:v>
                </c:pt>
                <c:pt idx="24">
                  <c:v>Portugal</c:v>
                </c:pt>
                <c:pt idx="25">
                  <c:v>Slovenia</c:v>
                </c:pt>
                <c:pt idx="26">
                  <c:v>Israel²</c:v>
                </c:pt>
                <c:pt idx="27">
                  <c:v>Lithuania</c:v>
                </c:pt>
                <c:pt idx="28">
                  <c:v>Slovak Republic</c:v>
                </c:pt>
                <c:pt idx="29">
                  <c:v>Greece</c:v>
                </c:pt>
                <c:pt idx="30">
                  <c:v>Estonia</c:v>
                </c:pt>
                <c:pt idx="31">
                  <c:v>Chile</c:v>
                </c:pt>
                <c:pt idx="32">
                  <c:v>Poland</c:v>
                </c:pt>
                <c:pt idx="33">
                  <c:v>Hungary</c:v>
                </c:pt>
                <c:pt idx="34">
                  <c:v>Latvia</c:v>
                </c:pt>
                <c:pt idx="35">
                  <c:v>Russian Federation</c:v>
                </c:pt>
                <c:pt idx="36">
                  <c:v>Costa Rica</c:v>
                </c:pt>
                <c:pt idx="37">
                  <c:v>Brazil</c:v>
                </c:pt>
                <c:pt idx="38">
                  <c:v>Turkey</c:v>
                </c:pt>
                <c:pt idx="39">
                  <c:v>Mexico</c:v>
                </c:pt>
                <c:pt idx="40">
                  <c:v>South Africa</c:v>
                </c:pt>
                <c:pt idx="41">
                  <c:v>Colombia</c:v>
                </c:pt>
                <c:pt idx="42">
                  <c:v>China</c:v>
                </c:pt>
                <c:pt idx="43">
                  <c:v>Indonesia</c:v>
                </c:pt>
                <c:pt idx="44">
                  <c:v>India</c:v>
                </c:pt>
              </c:strCache>
            </c:strRef>
          </c:cat>
          <c:val>
            <c:numRef>
              <c:f>'g7-1'!$D$39:$D$83</c:f>
              <c:numCache>
                <c:formatCode>0</c:formatCode>
                <c:ptCount val="45"/>
                <c:pt idx="0">
                  <c:v>10586.084000000001</c:v>
                </c:pt>
                <c:pt idx="1">
                  <c:v>7316.6049999999996</c:v>
                </c:pt>
                <c:pt idx="2">
                  <c:v>6186.92</c:v>
                </c:pt>
                <c:pt idx="3">
                  <c:v>5986.43</c:v>
                </c:pt>
                <c:pt idx="4">
                  <c:v>5447.1090000000004</c:v>
                </c:pt>
                <c:pt idx="5">
                  <c:v>5395.1059999999998</c:v>
                </c:pt>
                <c:pt idx="6">
                  <c:v>5298.8209999999999</c:v>
                </c:pt>
                <c:pt idx="7">
                  <c:v>5288.4359999999997</c:v>
                </c:pt>
                <c:pt idx="8">
                  <c:v>5070.1719999999996</c:v>
                </c:pt>
                <c:pt idx="9">
                  <c:v>5005.3159999999998</c:v>
                </c:pt>
                <c:pt idx="10">
                  <c:v>4974.33</c:v>
                </c:pt>
                <c:pt idx="11">
                  <c:v>4964.71</c:v>
                </c:pt>
                <c:pt idx="12">
                  <c:v>4943.5370000000003</c:v>
                </c:pt>
                <c:pt idx="13">
                  <c:v>4915.4930000000004</c:v>
                </c:pt>
                <c:pt idx="14">
                  <c:v>4766.0709999999999</c:v>
                </c:pt>
                <c:pt idx="15">
                  <c:v>4349.0940000000001</c:v>
                </c:pt>
                <c:pt idx="16">
                  <c:v>4228.2110000000002</c:v>
                </c:pt>
                <c:pt idx="17">
                  <c:v>4069.569</c:v>
                </c:pt>
                <c:pt idx="18">
                  <c:v>3994.1223888888894</c:v>
                </c:pt>
                <c:pt idx="19">
                  <c:v>3922.6350000000002</c:v>
                </c:pt>
                <c:pt idx="20">
                  <c:v>3427.8069999999998</c:v>
                </c:pt>
                <c:pt idx="21">
                  <c:v>3322.6190000000001</c:v>
                </c:pt>
                <c:pt idx="22">
                  <c:v>3191.5540000000001</c:v>
                </c:pt>
                <c:pt idx="23">
                  <c:v>3057.6149999999998</c:v>
                </c:pt>
                <c:pt idx="24">
                  <c:v>2861.3829999999998</c:v>
                </c:pt>
                <c:pt idx="25">
                  <c:v>2859.4459999999999</c:v>
                </c:pt>
                <c:pt idx="26">
                  <c:v>2779.6559999999999</c:v>
                </c:pt>
                <c:pt idx="27">
                  <c:v>2415.8229999999999</c:v>
                </c:pt>
                <c:pt idx="28">
                  <c:v>2290.33</c:v>
                </c:pt>
                <c:pt idx="29">
                  <c:v>2238.1709999999998</c:v>
                </c:pt>
                <c:pt idx="30">
                  <c:v>2231.4059999999999</c:v>
                </c:pt>
                <c:pt idx="31">
                  <c:v>2181.7260000000001</c:v>
                </c:pt>
                <c:pt idx="32">
                  <c:v>2056.3580000000002</c:v>
                </c:pt>
                <c:pt idx="33">
                  <c:v>2046.777</c:v>
                </c:pt>
                <c:pt idx="34">
                  <c:v>1748.537</c:v>
                </c:pt>
                <c:pt idx="35">
                  <c:v>1513.6669999999999</c:v>
                </c:pt>
                <c:pt idx="36">
                  <c:v>1284.8330000000001</c:v>
                </c:pt>
                <c:pt idx="37">
                  <c:v>1281.617</c:v>
                </c:pt>
                <c:pt idx="38">
                  <c:v>1226.585</c:v>
                </c:pt>
                <c:pt idx="39">
                  <c:v>1137.9639999999999</c:v>
                </c:pt>
                <c:pt idx="40">
                  <c:v>1071.5550000000001</c:v>
                </c:pt>
                <c:pt idx="41">
                  <c:v>960.16899999999998</c:v>
                </c:pt>
                <c:pt idx="42">
                  <c:v>688.00300000000004</c:v>
                </c:pt>
                <c:pt idx="43">
                  <c:v>300.54599999999999</c:v>
                </c:pt>
                <c:pt idx="44">
                  <c:v>208.77199999999999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4846-A94A-8891-9B7693374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563378216"/>
        <c:axId val="1"/>
      </c:barChart>
      <c:catAx>
        <c:axId val="56337821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Algn val="ctr"/>
        <c:lblOffset val="0"/>
        <c:tickLblSkip val="1"/>
        <c:noMultiLvlLbl val="0"/>
      </c:catAx>
      <c:valAx>
        <c:axId val="1"/>
        <c:scaling>
          <c:orientation val="minMax"/>
          <c:max val="11000"/>
          <c:min val="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800" b="0" i="0">
                    <a:solidFill>
                      <a:srgbClr val="000000"/>
                    </a:solidFill>
                    <a:latin typeface="Arial Narrow" panose="020B0606020202030204" pitchFamily="34" charset="0"/>
                  </a:defRPr>
                </a:pPr>
                <a:r>
                  <a:rPr lang="en-GB" sz="800" b="0" i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USD</a:t>
                </a:r>
                <a:r>
                  <a:rPr lang="en-GB" sz="800" b="0" i="0" baseline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PPP</a:t>
                </a:r>
              </a:p>
            </c:rich>
          </c:tx>
          <c:layout>
            <c:manualLayout>
              <c:xMode val="edge"/>
              <c:yMode val="edge"/>
              <c:x val="1.1437086659193329E-2"/>
              <c:y val="6.4326753676338402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63378216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7.1770505530719467E-2"/>
          <c:y val="1.4606407075827849E-2"/>
          <c:w val="0.90991081517897743"/>
          <c:h val="5.477381080789559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/>
        <a:lstStyle/>
        <a:p>
          <a:pPr>
            <a:defRPr sz="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FE346-E604-1B4E-9B2B-E45689E64B9A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BD7F-CC90-B745-910D-0DE8F44E1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1pPr>
    <a:lvl2pPr marL="651281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2pPr>
    <a:lvl3pPr marL="1302563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3pPr>
    <a:lvl4pPr marL="1953844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4pPr>
    <a:lvl5pPr marL="2605126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5pPr>
    <a:lvl6pPr marL="3256407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6pPr>
    <a:lvl7pPr marL="3907688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7pPr>
    <a:lvl8pPr marL="4558970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8pPr>
    <a:lvl9pPr marL="5210251" algn="l" defTabSz="1302563" rtl="0" eaLnBrk="1" latinLnBrk="0" hangingPunct="1">
      <a:defRPr sz="17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AEC00-1EDF-4E96-B8FA-32F829408F4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2472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5595E-9CAF-4D21-ACCA-DDED75EE142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18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AEC00-1EDF-4E96-B8FA-32F829408F4A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11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05659-A87D-470A-9181-6F9842AEBC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4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05659-A87D-470A-9181-6F9842AEBC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5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05659-A87D-470A-9181-6F9842AEBC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57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05659-A87D-470A-9181-6F9842AEBC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05659-A87D-470A-9181-6F9842AEBC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endParaRPr lang="en-GB"/>
          </a:p>
        </p:txBody>
      </p:sp>
      <p:sp>
        <p:nvSpPr>
          <p:cNvPr id="65539" name="Slide Number Placeholder 3"/>
          <p:cNvSpPr txBox="1">
            <a:spLocks noGrp="1"/>
          </p:cNvSpPr>
          <p:nvPr/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91AEEE-3C59-4EF3-9201-9FA834A46DBA}" type="slidenum">
              <a:rPr lang="da-DK" sz="1200" i="0">
                <a:solidFill>
                  <a:schemeClr val="tx1"/>
                </a:solidFill>
                <a:latin typeface="Times New Roman" pitchFamily="18" charset="0"/>
              </a:rPr>
              <a:pPr algn="r"/>
              <a:t>14</a:t>
            </a:fld>
            <a:endParaRPr lang="da-DK" sz="1200" i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99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ED40B-F688-40AD-898F-B2F1D74496BA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79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 - coloured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944" y="3213230"/>
            <a:ext cx="6204624" cy="493297"/>
          </a:xfrm>
        </p:spPr>
        <p:txBody>
          <a:bodyPr anchor="t"/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076" y="4190686"/>
            <a:ext cx="6200492" cy="145401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800">
                <a:solidFill>
                  <a:schemeClr val="bg1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endParaRPr lang="en-GB" noProof="0" dirty="0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615335" y="8895302"/>
            <a:ext cx="5860872" cy="51911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1800"/>
              </a:lnSpc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Smallprint</a:t>
            </a:r>
            <a:endParaRPr lang="en-GB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64" y="407091"/>
            <a:ext cx="862330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text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706713"/>
            <a:ext cx="12679476" cy="5461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4458181" y="3806142"/>
            <a:ext cx="4144102" cy="4927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87" y="2327185"/>
            <a:ext cx="11142797" cy="1282402"/>
          </a:xfrm>
        </p:spPr>
        <p:txBody>
          <a:bodyPr wrap="square">
            <a:spAutoFit/>
          </a:bodyPr>
          <a:lstStyle>
            <a:lvl1pPr marL="0" indent="0">
              <a:lnSpc>
                <a:spcPts val="2800"/>
              </a:lnSpc>
              <a:spcAft>
                <a:spcPts val="800"/>
              </a:spcAft>
              <a:buNone/>
              <a:defRPr sz="2000"/>
            </a:lvl1pPr>
            <a:lvl2pPr marL="230400" indent="-230400">
              <a:lnSpc>
                <a:spcPts val="2800"/>
              </a:lnSpc>
              <a:spcAft>
                <a:spcPts val="800"/>
              </a:spcAft>
              <a:buFont typeface="Arial" charset="0"/>
              <a:buChar char="•"/>
              <a:defRPr sz="2000"/>
            </a:lvl2pPr>
            <a:lvl3pPr marL="460800" indent="-230400">
              <a:lnSpc>
                <a:spcPts val="28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2000"/>
            </a:lvl3pPr>
            <a:lvl4pPr>
              <a:lnSpc>
                <a:spcPts val="2800"/>
              </a:lnSpc>
              <a:spcAft>
                <a:spcPts val="800"/>
              </a:spcAft>
              <a:defRPr sz="2000"/>
            </a:lvl4pPr>
            <a:lvl5pPr>
              <a:lnSpc>
                <a:spcPts val="2800"/>
              </a:lnSpc>
              <a:spcAft>
                <a:spcPts val="800"/>
              </a:spcAft>
              <a:defRPr sz="20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80988" y="3706713"/>
            <a:ext cx="4144713" cy="533180"/>
          </a:xfrm>
          <a:solidFill>
            <a:schemeClr val="bg2"/>
          </a:solidFill>
        </p:spPr>
        <p:txBody>
          <a:bodyPr lIns="158400" anchor="ctr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458181" y="3706713"/>
            <a:ext cx="4144713" cy="533180"/>
          </a:xfrm>
          <a:solidFill>
            <a:schemeClr val="tx1"/>
          </a:solidFill>
        </p:spPr>
        <p:txBody>
          <a:bodyPr lIns="158400" anchor="ctr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602283" y="3706713"/>
            <a:ext cx="4077193" cy="533180"/>
          </a:xfrm>
          <a:solidFill>
            <a:schemeClr val="bg2"/>
          </a:solidFill>
        </p:spPr>
        <p:txBody>
          <a:bodyPr lIns="158400" anchor="ctr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20941" y="4317944"/>
            <a:ext cx="3948380" cy="4684064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800"/>
              </a:spcAft>
              <a:buNone/>
              <a:defRPr sz="1800" b="1"/>
            </a:lvl1pPr>
            <a:lvl2pPr marL="11113" indent="0">
              <a:lnSpc>
                <a:spcPts val="2600"/>
              </a:lnSpc>
              <a:spcAft>
                <a:spcPts val="800"/>
              </a:spcAft>
              <a:buNone/>
              <a:tabLst/>
              <a:defRPr sz="1800"/>
            </a:lvl2pPr>
            <a:lvl3pPr marL="230400" indent="-230400">
              <a:lnSpc>
                <a:spcPts val="2600"/>
              </a:lnSpc>
              <a:spcAft>
                <a:spcPts val="800"/>
              </a:spcAft>
              <a:buFont typeface="Arial" charset="0"/>
              <a:buChar char="•"/>
              <a:defRPr sz="1800"/>
            </a:lvl3pPr>
            <a:lvl4pPr marL="464400" indent="-234000">
              <a:lnSpc>
                <a:spcPts val="26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4pPr>
            <a:lvl5pPr>
              <a:lnSpc>
                <a:spcPts val="26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629953" y="4317944"/>
            <a:ext cx="3948380" cy="4684064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800"/>
              </a:spcAft>
              <a:buNone/>
              <a:defRPr sz="1800" b="1"/>
            </a:lvl1pPr>
            <a:lvl2pPr marL="11113" indent="0">
              <a:lnSpc>
                <a:spcPts val="2600"/>
              </a:lnSpc>
              <a:spcAft>
                <a:spcPts val="800"/>
              </a:spcAft>
              <a:buNone/>
              <a:tabLst/>
              <a:defRPr sz="1800"/>
            </a:lvl2pPr>
            <a:lvl3pPr marL="230400" indent="-230400">
              <a:lnSpc>
                <a:spcPts val="2600"/>
              </a:lnSpc>
              <a:spcAft>
                <a:spcPts val="800"/>
              </a:spcAft>
              <a:buFont typeface="Arial" charset="0"/>
              <a:buChar char="•"/>
              <a:defRPr sz="1800"/>
            </a:lvl3pPr>
            <a:lvl4pPr marL="464400" indent="-234000">
              <a:lnSpc>
                <a:spcPts val="26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4pPr>
            <a:lvl5pPr>
              <a:lnSpc>
                <a:spcPts val="26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8731096" y="4317944"/>
            <a:ext cx="3948380" cy="4684064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800"/>
              </a:spcAft>
              <a:buNone/>
              <a:defRPr sz="1800" b="1"/>
            </a:lvl1pPr>
            <a:lvl2pPr marL="11113" indent="0">
              <a:lnSpc>
                <a:spcPts val="2600"/>
              </a:lnSpc>
              <a:spcAft>
                <a:spcPts val="800"/>
              </a:spcAft>
              <a:buNone/>
              <a:tabLst/>
              <a:defRPr sz="1800"/>
            </a:lvl2pPr>
            <a:lvl3pPr marL="230400" indent="-230400">
              <a:lnSpc>
                <a:spcPts val="2600"/>
              </a:lnSpc>
              <a:spcAft>
                <a:spcPts val="800"/>
              </a:spcAft>
              <a:buFont typeface="Arial" charset="0"/>
              <a:buChar char="•"/>
              <a:defRPr sz="1800"/>
            </a:lvl3pPr>
            <a:lvl4pPr marL="464400" indent="-234000">
              <a:lnSpc>
                <a:spcPts val="26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4pPr>
            <a:lvl5pPr>
              <a:lnSpc>
                <a:spcPts val="26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80988" y="9179510"/>
            <a:ext cx="12298488" cy="0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210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99" y="2274276"/>
            <a:ext cx="6100224" cy="6464609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Aft>
                <a:spcPts val="800"/>
              </a:spcAft>
              <a:buNone/>
              <a:defRPr sz="280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Aft>
                <a:spcPts val="800"/>
              </a:spcAft>
              <a:buFont typeface="Arial" charset="0"/>
              <a:buNone/>
              <a:defRPr sz="1800"/>
            </a:lvl2pPr>
            <a:lvl3pPr marL="291600" indent="-2916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  <a:defRPr sz="1800"/>
            </a:lvl3pPr>
            <a:lvl4pPr marL="658800" indent="-291600">
              <a:lnSpc>
                <a:spcPct val="100000"/>
              </a:lnSpc>
              <a:spcAft>
                <a:spcPts val="800"/>
              </a:spcAft>
              <a:buFont typeface=".HelveticaNeueDeskInterface-Regular" charset="0"/>
              <a:buChar char="–"/>
              <a:defRPr sz="1800"/>
            </a:lvl4pPr>
            <a:lvl5pPr>
              <a:lnSpc>
                <a:spcPct val="1000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573998" y="2274276"/>
            <a:ext cx="6049508" cy="646461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6994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81600" y="2250830"/>
            <a:ext cx="5928093" cy="364587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560990" y="2250830"/>
            <a:ext cx="6058799" cy="364587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599" y="6230888"/>
            <a:ext cx="5928094" cy="2682080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Aft>
                <a:spcPts val="800"/>
              </a:spcAft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lnSpc>
                <a:spcPts val="3600"/>
              </a:lnSpc>
              <a:spcAft>
                <a:spcPts val="800"/>
              </a:spcAft>
              <a:buFont typeface="Arial" charset="0"/>
              <a:buNone/>
              <a:defRPr sz="2800"/>
            </a:lvl2pPr>
            <a:lvl3pPr marL="291600" indent="-291600">
              <a:lnSpc>
                <a:spcPts val="3600"/>
              </a:lnSpc>
              <a:spcAft>
                <a:spcPts val="800"/>
              </a:spcAft>
              <a:buFont typeface="Arial" charset="0"/>
              <a:buChar char="•"/>
              <a:defRPr sz="2800"/>
            </a:lvl3pPr>
            <a:lvl4pPr>
              <a:lnSpc>
                <a:spcPts val="3600"/>
              </a:lnSpc>
              <a:spcAft>
                <a:spcPts val="800"/>
              </a:spcAft>
              <a:defRPr sz="2800"/>
            </a:lvl4pPr>
            <a:lvl5pPr>
              <a:lnSpc>
                <a:spcPts val="3600"/>
              </a:lnSpc>
              <a:spcAft>
                <a:spcPts val="800"/>
              </a:spcAft>
              <a:defRPr sz="2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560990" y="6230888"/>
            <a:ext cx="5928094" cy="2682080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Aft>
                <a:spcPts val="800"/>
              </a:spcAft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lnSpc>
                <a:spcPts val="3600"/>
              </a:lnSpc>
              <a:spcAft>
                <a:spcPts val="800"/>
              </a:spcAft>
              <a:buFont typeface="Arial" charset="0"/>
              <a:buNone/>
              <a:defRPr sz="2800"/>
            </a:lvl2pPr>
            <a:lvl3pPr marL="291600" indent="-291600">
              <a:lnSpc>
                <a:spcPts val="3600"/>
              </a:lnSpc>
              <a:spcAft>
                <a:spcPts val="800"/>
              </a:spcAft>
              <a:buFont typeface="Arial" charset="0"/>
              <a:buChar char="•"/>
              <a:defRPr sz="2800"/>
            </a:lvl3pPr>
            <a:lvl4pPr>
              <a:lnSpc>
                <a:spcPts val="3600"/>
              </a:lnSpc>
              <a:spcAft>
                <a:spcPts val="800"/>
              </a:spcAft>
              <a:defRPr sz="2800"/>
            </a:lvl4pPr>
            <a:lvl5pPr>
              <a:lnSpc>
                <a:spcPts val="3600"/>
              </a:lnSpc>
              <a:spcAft>
                <a:spcPts val="800"/>
              </a:spcAft>
              <a:defRPr sz="2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7683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599" y="309281"/>
            <a:ext cx="12242201" cy="8047641"/>
          </a:xfrm>
        </p:spPr>
        <p:txBody>
          <a:bodyPr anchor="ctr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0492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585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565000" y="2309441"/>
            <a:ext cx="6058800" cy="307499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81599" y="2309442"/>
            <a:ext cx="6058800" cy="623667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565000" y="5518061"/>
            <a:ext cx="6058800" cy="302805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81598" y="8619237"/>
            <a:ext cx="6058801" cy="454025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1800" b="1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565000" y="8619237"/>
            <a:ext cx="6058801" cy="454025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1800" b="1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565000" y="9131279"/>
            <a:ext cx="6058801" cy="454025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1800" b="1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831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3003200" cy="9118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38200" y="1141199"/>
            <a:ext cx="3585600" cy="519217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81599" y="1141200"/>
            <a:ext cx="3585600" cy="44316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38200" y="6462000"/>
            <a:ext cx="3585600" cy="22788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599" y="309281"/>
            <a:ext cx="12242201" cy="570395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81599" y="5702400"/>
            <a:ext cx="3585600" cy="3038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085497" y="1141201"/>
            <a:ext cx="4820400" cy="36719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085497" y="4942800"/>
            <a:ext cx="4820400" cy="3798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25421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66827" y="1434162"/>
            <a:ext cx="10648788" cy="6279608"/>
          </a:xfrm>
        </p:spPr>
        <p:txBody>
          <a:bodyPr anchor="ctr"/>
          <a:lstStyle>
            <a:lvl1pPr marL="230188" indent="-219075">
              <a:lnSpc>
                <a:spcPts val="6000"/>
              </a:lnSpc>
              <a:spcAft>
                <a:spcPts val="1600"/>
              </a:spcAft>
              <a:buNone/>
              <a:tabLst/>
              <a:defRPr sz="5400" b="0">
                <a:solidFill>
                  <a:srgbClr val="282828"/>
                </a:solidFill>
              </a:defRPr>
            </a:lvl1pPr>
            <a:lvl2pPr marL="230188" indent="0">
              <a:lnSpc>
                <a:spcPts val="3600"/>
              </a:lnSpc>
              <a:spcAft>
                <a:spcPts val="1000"/>
              </a:spcAft>
              <a:buNone/>
              <a:tabLst/>
              <a:defRPr sz="2800"/>
            </a:lvl2pPr>
          </a:lstStyle>
          <a:p>
            <a:pPr lvl="0"/>
            <a:r>
              <a:rPr lang="en-GB" noProof="0" dirty="0"/>
              <a:t>“Click to edit </a:t>
            </a:r>
            <a:br>
              <a:rPr lang="en-GB" noProof="0" dirty="0"/>
            </a:br>
            <a:r>
              <a:rPr lang="en-GB" noProof="0" dirty="0"/>
              <a:t>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4969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195754"/>
            <a:ext cx="13006388" cy="781929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29768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eo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28953" y="4822678"/>
            <a:ext cx="12770618" cy="3130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 noProof="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6219"/>
            <a:ext cx="11676185" cy="1078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0" y="4796763"/>
            <a:ext cx="3522993" cy="3156642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Aft>
                <a:spcPts val="0"/>
              </a:spcAft>
              <a:buNone/>
              <a:defRPr sz="200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charset="0"/>
              <a:buNone/>
              <a:defRPr sz="2400"/>
            </a:lvl2pPr>
            <a:lvl3pPr marL="291600" indent="-29160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  <a:defRPr sz="2400"/>
            </a:lvl3pPr>
            <a:lvl4pPr marL="583200" indent="-291600">
              <a:lnSpc>
                <a:spcPct val="100000"/>
              </a:lnSpc>
              <a:spcAft>
                <a:spcPts val="0"/>
              </a:spcAft>
              <a:buFont typeface=".HelveticaNeueDeskInterface-Regular" charset="0"/>
              <a:buChar char="–"/>
              <a:defRPr sz="2400"/>
            </a:lvl4pPr>
            <a:lvl5pPr>
              <a:lnSpc>
                <a:spcPct val="100000"/>
              </a:lnSpc>
              <a:spcAft>
                <a:spcPts val="0"/>
              </a:spcAft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1"/>
          </p:nvPr>
        </p:nvSpPr>
        <p:spPr>
          <a:xfrm>
            <a:off x="951040" y="1848411"/>
            <a:ext cx="2347200" cy="2380029"/>
          </a:xfrm>
          <a:prstGeom prst="ellipse">
            <a:avLst/>
          </a:prstGeo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/>
            </a:lvl1pPr>
          </a:lstStyle>
          <a:p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5102375" y="4796763"/>
            <a:ext cx="3507901" cy="3156642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Aft>
                <a:spcPts val="0"/>
              </a:spcAft>
              <a:buNone/>
              <a:defRPr sz="200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charset="0"/>
              <a:buNone/>
              <a:defRPr sz="2400"/>
            </a:lvl2pPr>
            <a:lvl3pPr marL="291600" indent="-29160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  <a:defRPr sz="2400"/>
            </a:lvl3pPr>
            <a:lvl4pPr marL="583200" indent="-291600">
              <a:lnSpc>
                <a:spcPct val="100000"/>
              </a:lnSpc>
              <a:spcAft>
                <a:spcPts val="0"/>
              </a:spcAft>
              <a:buFont typeface=".HelveticaNeueDeskInterface-Regular" charset="0"/>
              <a:buChar char="–"/>
              <a:defRPr sz="2400"/>
            </a:lvl4pPr>
            <a:lvl5pPr>
              <a:lnSpc>
                <a:spcPct val="100000"/>
              </a:lnSpc>
              <a:spcAft>
                <a:spcPts val="0"/>
              </a:spcAft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5330542" y="1848411"/>
            <a:ext cx="2347200" cy="2380029"/>
          </a:xfrm>
          <a:prstGeom prst="ellipse">
            <a:avLst/>
          </a:prstGeo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/>
            </a:lvl1pPr>
          </a:lstStyle>
          <a:p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9249508" y="4796763"/>
            <a:ext cx="3650063" cy="3156642"/>
          </a:xfrm>
        </p:spPr>
        <p:txBody>
          <a:bodyPr>
            <a:noAutofit/>
          </a:bodyPr>
          <a:lstStyle>
            <a:lvl1pPr marL="0" indent="0">
              <a:lnSpc>
                <a:spcPts val="3600"/>
              </a:lnSpc>
              <a:spcAft>
                <a:spcPts val="0"/>
              </a:spcAft>
              <a:buNone/>
              <a:defRPr sz="200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charset="0"/>
              <a:buNone/>
              <a:defRPr sz="2400"/>
            </a:lvl2pPr>
            <a:lvl3pPr marL="291600" indent="-29160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  <a:defRPr sz="2400"/>
            </a:lvl3pPr>
            <a:lvl4pPr marL="583200" indent="-291600">
              <a:lnSpc>
                <a:spcPct val="100000"/>
              </a:lnSpc>
              <a:spcAft>
                <a:spcPts val="0"/>
              </a:spcAft>
              <a:buFont typeface=".HelveticaNeueDeskInterface-Regular" charset="0"/>
              <a:buChar char="–"/>
              <a:defRPr sz="2400"/>
            </a:lvl4pPr>
            <a:lvl5pPr>
              <a:lnSpc>
                <a:spcPct val="100000"/>
              </a:lnSpc>
              <a:spcAft>
                <a:spcPts val="0"/>
              </a:spcAft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9578726" y="1848411"/>
            <a:ext cx="2347200" cy="2380029"/>
          </a:xfrm>
          <a:prstGeom prst="ellipse">
            <a:avLst/>
          </a:prstGeo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200"/>
            </a:lvl1pPr>
          </a:lstStyle>
          <a:p>
            <a:endParaRPr lang="en-GB" noProof="0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0"/>
          </p:nvPr>
        </p:nvSpPr>
        <p:spPr>
          <a:xfrm>
            <a:off x="380988" y="620752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1600" y="133439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054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coloured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944" y="3213230"/>
            <a:ext cx="6204624" cy="493297"/>
          </a:xfrm>
        </p:spPr>
        <p:txBody>
          <a:bodyPr anchor="t"/>
          <a:lstStyle>
            <a:lvl1pPr algn="l">
              <a:defRPr sz="3400">
                <a:solidFill>
                  <a:srgbClr val="282828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076" y="4190686"/>
            <a:ext cx="6200492" cy="145401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endParaRPr lang="en-GB" noProof="0" dirty="0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615335" y="8895302"/>
            <a:ext cx="5860872" cy="51911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ts val="1800"/>
              </a:lnSpc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Smallprint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64" y="407091"/>
            <a:ext cx="86233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679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99" y="4136112"/>
            <a:ext cx="6868287" cy="4730799"/>
          </a:xfrm>
        </p:spPr>
        <p:txBody>
          <a:bodyPr>
            <a:noAutofit/>
          </a:bodyPr>
          <a:lstStyle>
            <a:lvl1pPr marL="0" indent="0">
              <a:lnSpc>
                <a:spcPts val="3000"/>
              </a:lnSpc>
              <a:spcAft>
                <a:spcPts val="800"/>
              </a:spcAft>
              <a:buNone/>
              <a:defRPr sz="2800" b="1"/>
            </a:lvl1pPr>
            <a:lvl2pPr marL="292100" indent="-292100">
              <a:lnSpc>
                <a:spcPts val="3000"/>
              </a:lnSpc>
              <a:spcAft>
                <a:spcPts val="800"/>
              </a:spcAft>
              <a:buFont typeface="Arial" charset="0"/>
              <a:buChar char="•"/>
              <a:tabLst/>
              <a:defRPr sz="2800"/>
            </a:lvl2pPr>
            <a:lvl3pPr marL="583200" indent="-291600">
              <a:lnSpc>
                <a:spcPts val="30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2800"/>
            </a:lvl3pPr>
            <a:lvl4pPr>
              <a:lnSpc>
                <a:spcPts val="2800"/>
              </a:lnSpc>
              <a:spcAft>
                <a:spcPts val="800"/>
              </a:spcAft>
              <a:defRPr sz="2200"/>
            </a:lvl4pPr>
            <a:lvl5pPr>
              <a:lnSpc>
                <a:spcPts val="3000"/>
              </a:lnSpc>
              <a:spcAft>
                <a:spcPts val="800"/>
              </a:spcAft>
              <a:defRPr sz="24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599" y="2401891"/>
            <a:ext cx="6868287" cy="155412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Aft>
                <a:spcPts val="0"/>
              </a:spcAft>
              <a:buNone/>
              <a:defRPr sz="2800" b="0">
                <a:solidFill>
                  <a:schemeClr val="bg2"/>
                </a:solidFill>
              </a:defRPr>
            </a:lvl1pPr>
            <a:lvl2pPr marL="230400" indent="-230400">
              <a:lnSpc>
                <a:spcPts val="3000"/>
              </a:lnSpc>
              <a:spcAft>
                <a:spcPts val="800"/>
              </a:spcAft>
              <a:buFont typeface="Arial" charset="0"/>
              <a:buChar char="•"/>
              <a:defRPr sz="2200"/>
            </a:lvl2pPr>
            <a:lvl3pPr marL="460800" indent="-230400">
              <a:lnSpc>
                <a:spcPts val="30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2200"/>
            </a:lvl3pPr>
            <a:lvl4pPr>
              <a:lnSpc>
                <a:spcPts val="2800"/>
              </a:lnSpc>
              <a:spcAft>
                <a:spcPts val="800"/>
              </a:spcAft>
              <a:defRPr sz="2000"/>
            </a:lvl4pPr>
            <a:lvl5pPr>
              <a:lnSpc>
                <a:spcPts val="3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7479323" y="2407413"/>
            <a:ext cx="5142871" cy="6459498"/>
          </a:xfrm>
          <a:solidFill>
            <a:schemeClr val="bg2"/>
          </a:solidFill>
        </p:spPr>
        <p:txBody>
          <a:bodyPr lIns="324000" tIns="216000">
            <a:noAutofit/>
          </a:bodyPr>
          <a:lstStyle>
            <a:lvl1pPr marL="0" indent="0">
              <a:lnSpc>
                <a:spcPts val="3000"/>
              </a:lnSpc>
              <a:spcBef>
                <a:spcPts val="840"/>
              </a:spcBef>
              <a:spcAft>
                <a:spcPts val="0"/>
              </a:spcAft>
              <a:buNone/>
              <a:defRPr sz="2400" b="1">
                <a:solidFill>
                  <a:schemeClr val="bg1"/>
                </a:solidFill>
              </a:defRPr>
            </a:lvl1pPr>
            <a:lvl2pPr marL="230400" indent="-230400">
              <a:lnSpc>
                <a:spcPts val="3000"/>
              </a:lnSpc>
              <a:spcBef>
                <a:spcPts val="840"/>
              </a:spcBef>
              <a:spcAft>
                <a:spcPts val="0"/>
              </a:spcAft>
              <a:buFont typeface="Arial" charset="0"/>
              <a:buChar char="•"/>
              <a:defRPr sz="2400">
                <a:solidFill>
                  <a:schemeClr val="bg1"/>
                </a:solidFill>
              </a:defRPr>
            </a:lvl2pPr>
            <a:lvl3pPr marL="460800" indent="-230400">
              <a:lnSpc>
                <a:spcPts val="2200"/>
              </a:lnSpc>
              <a:spcBef>
                <a:spcPts val="840"/>
              </a:spcBef>
              <a:spcAft>
                <a:spcPts val="0"/>
              </a:spcAft>
              <a:buFont typeface=".HelveticaNeueDeskInterface-Regular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>
              <a:lnSpc>
                <a:spcPts val="2800"/>
              </a:lnSpc>
              <a:spcBef>
                <a:spcPts val="840"/>
              </a:spcBef>
              <a:spcAft>
                <a:spcPts val="0"/>
              </a:spcAft>
              <a:defRPr sz="2000">
                <a:solidFill>
                  <a:schemeClr val="bg1"/>
                </a:solidFill>
              </a:defRPr>
            </a:lvl4pPr>
            <a:lvl5pPr>
              <a:lnSpc>
                <a:spcPts val="3000"/>
              </a:lnSpc>
              <a:spcBef>
                <a:spcPts val="840"/>
              </a:spcBef>
              <a:spcAft>
                <a:spcPts val="0"/>
              </a:spcAft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8266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4"/>
          <p:cNvSpPr>
            <a:spLocks noGrp="1"/>
          </p:cNvSpPr>
          <p:nvPr>
            <p:ph type="body" sz="quarter" idx="30"/>
          </p:nvPr>
        </p:nvSpPr>
        <p:spPr>
          <a:xfrm>
            <a:off x="775766" y="4428587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32"/>
          </p:nvPr>
        </p:nvSpPr>
        <p:spPr>
          <a:xfrm>
            <a:off x="775766" y="1956355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33"/>
          </p:nvPr>
        </p:nvSpPr>
        <p:spPr>
          <a:xfrm>
            <a:off x="4731712" y="1956355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34"/>
          </p:nvPr>
        </p:nvSpPr>
        <p:spPr>
          <a:xfrm>
            <a:off x="8687658" y="1956355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35"/>
          </p:nvPr>
        </p:nvSpPr>
        <p:spPr>
          <a:xfrm>
            <a:off x="775766" y="6900819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2" name="Text Placeholder 24"/>
          <p:cNvSpPr>
            <a:spLocks noGrp="1"/>
          </p:cNvSpPr>
          <p:nvPr>
            <p:ph type="body" sz="quarter" idx="36"/>
          </p:nvPr>
        </p:nvSpPr>
        <p:spPr>
          <a:xfrm>
            <a:off x="4731712" y="6900819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24"/>
          <p:cNvSpPr>
            <a:spLocks noGrp="1"/>
          </p:cNvSpPr>
          <p:nvPr>
            <p:ph type="body" sz="quarter" idx="37"/>
          </p:nvPr>
        </p:nvSpPr>
        <p:spPr>
          <a:xfrm>
            <a:off x="8687658" y="6900819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Text Placeholder 24"/>
          <p:cNvSpPr>
            <a:spLocks noGrp="1"/>
          </p:cNvSpPr>
          <p:nvPr>
            <p:ph type="body" sz="quarter" idx="38"/>
          </p:nvPr>
        </p:nvSpPr>
        <p:spPr>
          <a:xfrm>
            <a:off x="4731712" y="4428587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5" name="Text Placeholder 24"/>
          <p:cNvSpPr>
            <a:spLocks noGrp="1"/>
          </p:cNvSpPr>
          <p:nvPr>
            <p:ph type="body" sz="quarter" idx="39"/>
          </p:nvPr>
        </p:nvSpPr>
        <p:spPr>
          <a:xfrm>
            <a:off x="8687658" y="4428587"/>
            <a:ext cx="3544199" cy="2152800"/>
          </a:xfrm>
          <a:solidFill>
            <a:schemeClr val="bg2"/>
          </a:solidFill>
        </p:spPr>
        <p:txBody>
          <a:bodyPr lIns="36000" rIns="36000" anchor="ctr"/>
          <a:lstStyle>
            <a:lvl1pPr marL="0" indent="0" algn="ctr">
              <a:lnSpc>
                <a:spcPts val="3000"/>
              </a:lnSpc>
              <a:spcAft>
                <a:spcPts val="0"/>
              </a:spcAft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812899" y="9244097"/>
            <a:ext cx="11380590" cy="3137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Imperial College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48904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8" y="8796420"/>
            <a:ext cx="5616000" cy="66998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600" y="2337071"/>
            <a:ext cx="8856185" cy="6298724"/>
          </a:xfrm>
        </p:spPr>
        <p:txBody>
          <a:bodyPr>
            <a:noAutofit/>
          </a:bodyPr>
          <a:lstStyle>
            <a:lvl1pPr marL="291600" indent="-291600">
              <a:lnSpc>
                <a:spcPct val="100000"/>
              </a:lnSpc>
              <a:defRPr sz="1800"/>
            </a:lvl1pPr>
            <a:lvl2pPr marL="657225" indent="-291600">
              <a:lnSpc>
                <a:spcPct val="100000"/>
              </a:lnSpc>
              <a:tabLst/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79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mpt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8" y="8796420"/>
            <a:ext cx="5616000" cy="66998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599" y="2426677"/>
            <a:ext cx="12241907" cy="619321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1800"/>
            </a:lvl1pPr>
            <a:lvl2pPr marL="291600" indent="-2916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  <a:defRPr sz="1800"/>
            </a:lvl2pPr>
            <a:lvl3pPr marL="658800" indent="-291600">
              <a:lnSpc>
                <a:spcPct val="1000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3pPr>
            <a:lvl4pPr>
              <a:lnSpc>
                <a:spcPct val="100000"/>
              </a:lnSpc>
              <a:spcAft>
                <a:spcPts val="800"/>
              </a:spcAft>
              <a:defRPr sz="1800"/>
            </a:lvl4pPr>
            <a:lvl5pPr>
              <a:lnSpc>
                <a:spcPct val="1000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Empty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8" y="8796435"/>
            <a:ext cx="5616000" cy="6699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00" y="2337071"/>
            <a:ext cx="8856185" cy="6298724"/>
          </a:xfrm>
        </p:spPr>
        <p:txBody>
          <a:bodyPr>
            <a:noAutofit/>
          </a:bodyPr>
          <a:lstStyle>
            <a:lvl1pPr marL="291600" indent="-291600">
              <a:lnSpc>
                <a:spcPct val="100000"/>
              </a:lnSpc>
              <a:defRPr sz="1800"/>
            </a:lvl1pPr>
            <a:lvl2pPr marL="657225" indent="-291600">
              <a:lnSpc>
                <a:spcPct val="100000"/>
              </a:lnSpc>
              <a:tabLst/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894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807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99" y="2426677"/>
            <a:ext cx="12241907" cy="619321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1800"/>
            </a:lvl1pPr>
            <a:lvl2pPr marL="291600" indent="-2916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  <a:defRPr sz="1800"/>
            </a:lvl2pPr>
            <a:lvl3pPr marL="658800" indent="-291600">
              <a:lnSpc>
                <a:spcPct val="1000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3pPr>
            <a:lvl4pPr>
              <a:lnSpc>
                <a:spcPct val="100000"/>
              </a:lnSpc>
              <a:spcAft>
                <a:spcPts val="800"/>
              </a:spcAft>
              <a:defRPr sz="1800"/>
            </a:lvl4pPr>
            <a:lvl5pPr>
              <a:lnSpc>
                <a:spcPct val="1000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11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00" y="2426677"/>
            <a:ext cx="4377970" cy="55567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1800"/>
            </a:lvl1pPr>
            <a:lvl2pPr marL="291600" indent="-2916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  <a:defRPr sz="1800"/>
            </a:lvl2pPr>
            <a:lvl3pPr marL="658800" indent="-291600">
              <a:lnSpc>
                <a:spcPct val="1000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3pPr>
            <a:lvl4pPr>
              <a:lnSpc>
                <a:spcPct val="100000"/>
              </a:lnSpc>
              <a:spcAft>
                <a:spcPts val="800"/>
              </a:spcAft>
              <a:defRPr sz="1800"/>
            </a:lvl4pPr>
            <a:lvl5pPr>
              <a:lnSpc>
                <a:spcPct val="1000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380988" y="1628930"/>
            <a:ext cx="12242518" cy="474561"/>
          </a:xfrm>
        </p:spPr>
        <p:txBody>
          <a:bodyPr/>
          <a:lstStyle>
            <a:lvl1pPr marL="0" indent="0" algn="l">
              <a:lnSpc>
                <a:spcPts val="3600"/>
              </a:lnSpc>
              <a:spcAft>
                <a:spcPts val="0"/>
              </a:spcAft>
              <a:buNone/>
              <a:defRPr sz="2400">
                <a:solidFill>
                  <a:schemeClr val="bg2"/>
                </a:solidFill>
              </a:defRPr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4918429" y="2426677"/>
            <a:ext cx="4377970" cy="55567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1800"/>
            </a:lvl1pPr>
            <a:lvl2pPr marL="291600" indent="-2916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  <a:defRPr sz="1800"/>
            </a:lvl2pPr>
            <a:lvl3pPr marL="658800" indent="-291600">
              <a:lnSpc>
                <a:spcPct val="100000"/>
              </a:lnSpc>
              <a:spcAft>
                <a:spcPts val="800"/>
              </a:spcAft>
              <a:buFont typeface=".HelveticaNeueDeskInterface-Regular" charset="0"/>
              <a:buChar char="–"/>
              <a:tabLst/>
              <a:defRPr sz="1800"/>
            </a:lvl3pPr>
            <a:lvl4pPr>
              <a:lnSpc>
                <a:spcPct val="100000"/>
              </a:lnSpc>
              <a:spcAft>
                <a:spcPts val="800"/>
              </a:spcAft>
              <a:defRPr sz="1800"/>
            </a:lvl4pPr>
            <a:lvl5pPr>
              <a:lnSpc>
                <a:spcPct val="100000"/>
              </a:lnSpc>
              <a:spcAft>
                <a:spcPts val="800"/>
              </a:spcAft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8" y="179948"/>
            <a:ext cx="5616000" cy="66998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flipV="1">
            <a:off x="0" y="9136919"/>
            <a:ext cx="13014775" cy="615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600" y="2379785"/>
            <a:ext cx="5920346" cy="62401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83359" y="9333551"/>
            <a:ext cx="35066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1302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>
                <a:solidFill>
                  <a:schemeClr val="tx1"/>
                </a:solidFill>
              </a:rPr>
              <a:t>Imperial College Business School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823700" y="9282751"/>
            <a:ext cx="799806" cy="27699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>
              <a:defRPr sz="1200"/>
            </a:lvl1pPr>
          </a:lstStyle>
          <a:p>
            <a:pPr lvl="0"/>
            <a:fld id="{1CF308DF-A0FB-984D-BFF5-BCA52FB96EDD}" type="slidenum">
              <a:rPr lang="en-GB" noProof="0" smtClean="0"/>
              <a:pPr lvl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050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11" r:id="rId2"/>
    <p:sldLayoutId id="2147483698" r:id="rId3"/>
    <p:sldLayoutId id="2147483743" r:id="rId4"/>
    <p:sldLayoutId id="2147483744" r:id="rId5"/>
    <p:sldLayoutId id="2147483741" r:id="rId6"/>
    <p:sldLayoutId id="2147483700" r:id="rId7"/>
    <p:sldLayoutId id="2147483702" r:id="rId8"/>
    <p:sldLayoutId id="2147483745" r:id="rId9"/>
    <p:sldLayoutId id="2147483725" r:id="rId10"/>
    <p:sldLayoutId id="2147483704" r:id="rId11"/>
    <p:sldLayoutId id="2147483706" r:id="rId12"/>
    <p:sldLayoutId id="2147483708" r:id="rId13"/>
    <p:sldLayoutId id="2147483710" r:id="rId14"/>
    <p:sldLayoutId id="2147483718" r:id="rId15"/>
    <p:sldLayoutId id="2147483723" r:id="rId16"/>
    <p:sldLayoutId id="2147483719" r:id="rId17"/>
    <p:sldLayoutId id="2147483720" r:id="rId18"/>
    <p:sldLayoutId id="2147483722" r:id="rId19"/>
    <p:sldLayoutId id="2147483726" r:id="rId20"/>
    <p:sldLayoutId id="2147483727" r:id="rId21"/>
    <p:sldLayoutId id="2147483748" r:id="rId22"/>
  </p:sldLayoutIdLst>
  <p:hf sldNum="0" hdr="0" dt="0"/>
  <p:txStyles>
    <p:titleStyle>
      <a:lvl1pPr algn="l" defTabSz="1300277" rtl="0" eaLnBrk="1" latinLnBrk="0" hangingPunct="1">
        <a:lnSpc>
          <a:spcPts val="38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1600" indent="-291600" algn="l" defTabSz="1300277" rtl="0" eaLnBrk="1" latinLnBrk="0" hangingPunct="1">
        <a:lnSpc>
          <a:spcPts val="4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83200" indent="-291600" algn="l" defTabSz="1300277" rtl="0" eaLnBrk="1" latinLnBrk="0" hangingPunct="1">
        <a:lnSpc>
          <a:spcPts val="4000"/>
        </a:lnSpc>
        <a:spcBef>
          <a:spcPts val="0"/>
        </a:spcBef>
        <a:spcAft>
          <a:spcPts val="1000"/>
        </a:spcAft>
        <a:buFont typeface=".HelveticaNeueDeskInterface-Regular" charset="0"/>
        <a:buChar char="–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13" indent="0" algn="l" defTabSz="1300277" rtl="0" eaLnBrk="1" latinLnBrk="0" hangingPunct="1">
        <a:lnSpc>
          <a:spcPts val="4000"/>
        </a:lnSpc>
        <a:spcBef>
          <a:spcPts val="0"/>
        </a:spcBef>
        <a:spcAft>
          <a:spcPts val="1000"/>
        </a:spcAft>
        <a:buFont typeface="Arial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1113" indent="0" algn="l" defTabSz="1300277" rtl="0" eaLnBrk="1" latinLnBrk="0" hangingPunct="1">
        <a:lnSpc>
          <a:spcPts val="4000"/>
        </a:lnSpc>
        <a:spcBef>
          <a:spcPts val="0"/>
        </a:spcBef>
        <a:spcAft>
          <a:spcPts val="1000"/>
        </a:spcAft>
        <a:buFont typeface="Arial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13" indent="0" algn="l" defTabSz="1300277" rtl="0" eaLnBrk="1" latinLnBrk="0" hangingPunct="1">
        <a:lnSpc>
          <a:spcPts val="4000"/>
        </a:lnSpc>
        <a:spcBef>
          <a:spcPts val="0"/>
        </a:spcBef>
        <a:spcAft>
          <a:spcPts val="1000"/>
        </a:spcAft>
        <a:buFont typeface="Arial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71" userDrawn="1">
          <p15:clr>
            <a:srgbClr val="F26B43"/>
          </p15:clr>
        </p15:guide>
        <p15:guide id="2" pos="4096" userDrawn="1">
          <p15:clr>
            <a:srgbClr val="F26B43"/>
          </p15:clr>
        </p15:guide>
        <p15:guide id="3" pos="7952" userDrawn="1">
          <p15:clr>
            <a:srgbClr val="F26B43"/>
          </p15:clr>
        </p15:guide>
        <p15:guide id="4" pos="47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335" y="2229403"/>
            <a:ext cx="8470792" cy="974626"/>
          </a:xfrm>
        </p:spPr>
        <p:txBody>
          <a:bodyPr/>
          <a:lstStyle/>
          <a:p>
            <a:r>
              <a:rPr lang="en-US" sz="4000" dirty="0"/>
              <a:t>Competition and choice in the UK National Health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335" y="5935266"/>
            <a:ext cx="6200492" cy="1454011"/>
          </a:xfrm>
        </p:spPr>
        <p:txBody>
          <a:bodyPr/>
          <a:lstStyle/>
          <a:p>
            <a:r>
              <a:rPr lang="en-US" sz="3600" dirty="0"/>
              <a:t>Carol Propper</a:t>
            </a:r>
          </a:p>
          <a:p>
            <a:r>
              <a:rPr lang="en-US" sz="3200" i="1" dirty="0"/>
              <a:t>Imperial College Business School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0" dirty="0"/>
              <a:t>June 2019</a:t>
            </a:r>
          </a:p>
        </p:txBody>
      </p:sp>
    </p:spTree>
    <p:extLst>
      <p:ext uri="{BB962C8B-B14F-4D97-AF65-F5344CB8AC3E}">
        <p14:creationId xmlns:p14="http://schemas.microsoft.com/office/powerpoint/2010/main" val="920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FF0000"/>
                </a:solidFill>
              </a:rPr>
              <a:t>Summary: What do we know from the UK experiment?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Impact of reforms appears positive</a:t>
            </a:r>
          </a:p>
          <a:p>
            <a:pPr lvl="1"/>
            <a:r>
              <a:rPr lang="en-GB" sz="2800" dirty="0"/>
              <a:t>Patients and hospitals appear to have responded</a:t>
            </a:r>
          </a:p>
          <a:p>
            <a:pPr lvl="1"/>
            <a:r>
              <a:rPr lang="en-GB" sz="2800" dirty="0"/>
              <a:t>Better hospitals attract more patients</a:t>
            </a:r>
          </a:p>
          <a:p>
            <a:pPr lvl="1"/>
            <a:r>
              <a:rPr lang="en-GB" sz="2800" dirty="0"/>
              <a:t>Quality rose without an increase in expenditure</a:t>
            </a:r>
          </a:p>
          <a:p>
            <a:pPr lvl="1"/>
            <a:r>
              <a:rPr lang="en-GB" sz="2800" dirty="0"/>
              <a:t>Some of this might be due to increased managerial effort</a:t>
            </a:r>
          </a:p>
          <a:p>
            <a:pPr lvl="1"/>
            <a:r>
              <a:rPr lang="en-GB" sz="2800" dirty="0"/>
              <a:t>Consolidation policy appears to have opposite effect</a:t>
            </a:r>
          </a:p>
          <a:p>
            <a:pPr lvl="0">
              <a:buNone/>
            </a:pPr>
            <a:r>
              <a:rPr lang="en-GB" sz="3982" dirty="0"/>
              <a:t>  </a:t>
            </a:r>
          </a:p>
          <a:p>
            <a:pPr lvl="0">
              <a:buNone/>
            </a:pPr>
            <a:endParaRPr lang="en-GB" sz="3982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379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Where now?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600" y="1736132"/>
            <a:ext cx="11621192" cy="7348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/>
              <a:t>Current policy – major shift from competition to integrated care (2019 NHS Plan) 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/>
              <a:t>Aim: Integrated Care Systems everywhere by April 2021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/>
              <a:t>Defined at area level</a:t>
            </a:r>
          </a:p>
          <a:p>
            <a:pPr marL="1586963" lvl="2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>
                <a:solidFill>
                  <a:srgbClr val="7030A0"/>
                </a:solidFill>
              </a:rPr>
              <a:t>“ICSs bring together local organisations in a pragmatic and practical way to deliver the ‘triple integration’ of primary and specialist care, physical and mental health services, and health with social care”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/>
              <a:t>Retention of contracting arrangements with greater emphasis on quality and on purchasing bundles of care</a:t>
            </a:r>
          </a:p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/>
              <a:t> The likely outcomes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/>
              <a:t>Greater provider consolidation (encouraged by policy)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AU" sz="2800" dirty="0"/>
              <a:t>More integrated services? Or greater exercise of monopoly power by secondary care providers? How much patient choice?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endParaRPr lang="en-US" sz="2000" dirty="0"/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8427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460" y="2118410"/>
            <a:ext cx="8856185" cy="6298724"/>
          </a:xfrm>
        </p:spPr>
        <p:txBody>
          <a:bodyPr/>
          <a:lstStyle/>
          <a:p>
            <a:pPr lvl="0"/>
            <a:endParaRPr lang="en-GB" dirty="0"/>
          </a:p>
          <a:p>
            <a:pPr lvl="0" algn="ctr">
              <a:buNone/>
            </a:pPr>
            <a:endParaRPr lang="en-GB" sz="3982" dirty="0">
              <a:solidFill>
                <a:srgbClr val="FF0000"/>
              </a:solidFill>
            </a:endParaRPr>
          </a:p>
          <a:p>
            <a:pPr lvl="0" algn="ctr">
              <a:buNone/>
            </a:pPr>
            <a:endParaRPr lang="en-GB" sz="3982" dirty="0">
              <a:solidFill>
                <a:srgbClr val="FF0000"/>
              </a:solidFill>
            </a:endParaRPr>
          </a:p>
          <a:p>
            <a:pPr lvl="0" algn="ctr">
              <a:buNone/>
            </a:pPr>
            <a:endParaRPr lang="en-GB" sz="3982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en-GB" sz="5000" b="1" dirty="0">
                <a:solidFill>
                  <a:srgbClr val="FF0000"/>
                </a:solidFill>
              </a:rPr>
              <a:t>THANK YOU</a:t>
            </a:r>
            <a:r>
              <a:rPr lang="en-GB" sz="3982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38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460" y="2118410"/>
            <a:ext cx="8856185" cy="6298724"/>
          </a:xfrm>
        </p:spPr>
        <p:txBody>
          <a:bodyPr/>
          <a:lstStyle/>
          <a:p>
            <a:pPr lvl="0"/>
            <a:endParaRPr lang="en-GB" dirty="0"/>
          </a:p>
          <a:p>
            <a:pPr lvl="0" algn="ctr">
              <a:buNone/>
            </a:pPr>
            <a:endParaRPr lang="en-GB" sz="3982" dirty="0">
              <a:solidFill>
                <a:srgbClr val="FF0000"/>
              </a:solidFill>
            </a:endParaRPr>
          </a:p>
          <a:p>
            <a:pPr lvl="0" algn="ctr">
              <a:buNone/>
            </a:pPr>
            <a:endParaRPr lang="en-GB" sz="3982" dirty="0">
              <a:solidFill>
                <a:srgbClr val="FF0000"/>
              </a:solidFill>
            </a:endParaRPr>
          </a:p>
          <a:p>
            <a:pPr lvl="0" algn="ctr">
              <a:buNone/>
            </a:pPr>
            <a:endParaRPr lang="en-GB" sz="3982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en-GB" sz="5000" b="1" dirty="0">
                <a:solidFill>
                  <a:srgbClr val="FF0000"/>
                </a:solidFill>
              </a:rPr>
              <a:t>A few additional slides</a:t>
            </a:r>
            <a:endParaRPr lang="en-GB" sz="3982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7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/>
              <a:t>Better hospitals attracted more patients</a:t>
            </a:r>
            <a:r>
              <a:rPr lang="en-US" dirty="0"/>
              <a:t> (Gaynor et al)</a:t>
            </a:r>
          </a:p>
        </p:txBody>
      </p:sp>
      <p:graphicFrame>
        <p:nvGraphicFramePr>
          <p:cNvPr id="64838" name="Object 3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324141"/>
              </p:ext>
            </p:extLst>
          </p:nvPr>
        </p:nvGraphicFramePr>
        <p:xfrm>
          <a:off x="404921" y="1854631"/>
          <a:ext cx="11952987" cy="675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Document" r:id="rId4" imgW="5417831" imgH="3176969" progId="Word.Document.8">
                  <p:embed/>
                </p:oleObj>
              </mc:Choice>
              <mc:Fallback>
                <p:oleObj name="Document" r:id="rId4" imgW="5417831" imgH="31769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21" y="1854631"/>
                        <a:ext cx="11952987" cy="6751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37560" y="8831822"/>
            <a:ext cx="532998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500" dirty="0">
                <a:latin typeface="+mj-lt"/>
              </a:rPr>
              <a:t>Source: Gaynor et al Free to Choose </a:t>
            </a:r>
          </a:p>
        </p:txBody>
      </p:sp>
    </p:spTree>
    <p:extLst>
      <p:ext uri="{BB962C8B-B14F-4D97-AF65-F5344CB8AC3E}">
        <p14:creationId xmlns:p14="http://schemas.microsoft.com/office/powerpoint/2010/main" val="175552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Where did freeing up choice have an impact?</a:t>
            </a:r>
          </a:p>
        </p:txBody>
      </p:sp>
      <p:pic>
        <p:nvPicPr>
          <p:cNvPr id="56323" name="Picture 4" descr="Map of concentration (2003) - HHI based on actual patient flows_l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00" y="1929075"/>
            <a:ext cx="5521626" cy="686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5" descr="Map of change in concentration (2007-2003) - HHI based on actual patient flows_la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4628" y="1929075"/>
            <a:ext cx="5544200" cy="686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298472" y="9308152"/>
            <a:ext cx="3580356" cy="1969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80" dirty="0">
                <a:latin typeface="+mj-lt"/>
              </a:rPr>
              <a:t>Source: Gaynor, </a:t>
            </a:r>
            <a:r>
              <a:rPr lang="en-US" sz="1280" dirty="0" err="1">
                <a:latin typeface="+mj-lt"/>
              </a:rPr>
              <a:t>Morreno</a:t>
            </a:r>
            <a:r>
              <a:rPr lang="en-US" sz="1280" dirty="0">
                <a:latin typeface="+mj-lt"/>
              </a:rPr>
              <a:t>,-Serra, Propper</a:t>
            </a:r>
          </a:p>
        </p:txBody>
      </p:sp>
    </p:spTree>
    <p:extLst>
      <p:ext uri="{BB962C8B-B14F-4D97-AF65-F5344CB8AC3E}">
        <p14:creationId xmlns:p14="http://schemas.microsoft.com/office/powerpoint/2010/main" val="2049138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Change in market structure: provider HHI all electives</a:t>
            </a:r>
          </a:p>
        </p:txBody>
      </p:sp>
      <p:pic>
        <p:nvPicPr>
          <p:cNvPr id="54275" name="Picture 5" descr="Kernel density estimates of HHI (2003 &amp; 2007) - actual patient flow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7403" y="2645685"/>
            <a:ext cx="8192143" cy="659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52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FF0000"/>
                </a:solidFill>
              </a:rPr>
              <a:t>Some stats on the NHS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600" y="1768839"/>
            <a:ext cx="11684503" cy="6866956"/>
          </a:xfrm>
        </p:spPr>
        <p:txBody>
          <a:bodyPr/>
          <a:lstStyle/>
          <a:p>
            <a:r>
              <a:rPr lang="en-AU" sz="2800" dirty="0"/>
              <a:t>Health Expenditure per capita (OECD, 2018)</a:t>
            </a:r>
          </a:p>
          <a:p>
            <a:pPr marL="0" indent="0">
              <a:buNone/>
            </a:pPr>
            <a:endParaRPr lang="en-GB" sz="3600" dirty="0"/>
          </a:p>
          <a:p>
            <a:pPr>
              <a:buNone/>
            </a:pPr>
            <a:endParaRPr lang="en-GB" sz="2844" dirty="0"/>
          </a:p>
          <a:p>
            <a:endParaRPr lang="en-GB" sz="3413" dirty="0"/>
          </a:p>
          <a:p>
            <a:pPr>
              <a:buFont typeface="Times" pitchFamily="18" charset="0"/>
              <a:buNone/>
            </a:pPr>
            <a:endParaRPr lang="en-GB" dirty="0"/>
          </a:p>
          <a:p>
            <a:pPr>
              <a:buFont typeface="Times" pitchFamily="18" charset="0"/>
              <a:buNone/>
            </a:pP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305698"/>
              </p:ext>
            </p:extLst>
          </p:nvPr>
        </p:nvGraphicFramePr>
        <p:xfrm>
          <a:off x="715433" y="2419572"/>
          <a:ext cx="10572161" cy="533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3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FF0000"/>
                </a:solidFill>
              </a:rPr>
              <a:t>Some more stats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5D02BF-063C-F24B-AACF-52BF58E6D9B2}"/>
              </a:ext>
            </a:extLst>
          </p:cNvPr>
          <p:cNvSpPr txBox="1"/>
          <p:nvPr/>
        </p:nvSpPr>
        <p:spPr>
          <a:xfrm>
            <a:off x="381600" y="1862557"/>
            <a:ext cx="10837889" cy="6609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Healthcare free at point of demand + tax financed</a:t>
            </a:r>
          </a:p>
          <a:p>
            <a:pPr marL="1108481" lvl="1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Total budget £129bn 2018/19; c10% GDP</a:t>
            </a:r>
          </a:p>
          <a:p>
            <a:pPr marL="1108481" lvl="1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Activity driven by global budget</a:t>
            </a:r>
          </a:p>
          <a:p>
            <a:pPr marL="4572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 2000-2010 </a:t>
            </a:r>
            <a:r>
              <a:rPr lang="en-AU" sz="2800" dirty="0"/>
              <a:t>health spending in England increased 6.6% pa in real terms; 2010-19 1.3%. </a:t>
            </a:r>
          </a:p>
          <a:p>
            <a:pPr marL="1108481" lvl="1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Activity growth 4.8% pa in first decade, 2.7% in the second</a:t>
            </a:r>
          </a:p>
          <a:p>
            <a:pPr marL="4572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Major shift towards hospital care </a:t>
            </a:r>
          </a:p>
          <a:p>
            <a:pPr marL="1108481" lvl="1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Family doc consultations increased by 0.7% pa, planned (elective in hospital care) by 9.6%</a:t>
            </a:r>
          </a:p>
          <a:p>
            <a:pPr marL="1108481" lvl="1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Large increase in use of non-NHS care (mainly hospital services) from a low base </a:t>
            </a:r>
          </a:p>
          <a:p>
            <a:pPr marL="1759763" lvl="2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AU" sz="2800" dirty="0"/>
              <a:t>2000-2019 11.3% annual growth compared to 3.8% for NHS hospital and community health services</a:t>
            </a:r>
          </a:p>
          <a:p>
            <a:pPr marL="457200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978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Broad NHS </a:t>
            </a:r>
            <a:r>
              <a:rPr lang="en-US" sz="3600" dirty="0" err="1">
                <a:solidFill>
                  <a:srgbClr val="FF0000"/>
                </a:solidFill>
              </a:rPr>
              <a:t>organisation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00" y="2158584"/>
            <a:ext cx="11306817" cy="6477211"/>
          </a:xfrm>
        </p:spPr>
        <p:txBody>
          <a:bodyPr/>
          <a:lstStyle/>
          <a:p>
            <a:r>
              <a:rPr lang="en-US" sz="3000" dirty="0"/>
              <a:t>Providers</a:t>
            </a:r>
          </a:p>
          <a:p>
            <a:pPr lvl="1"/>
            <a:r>
              <a:rPr lang="en-US" sz="3000" dirty="0"/>
              <a:t>Secondary and tertiary services mainly provided by public hospitals with increasing private hospitals provision for mainly elective services paid for by NHS contracts</a:t>
            </a:r>
          </a:p>
          <a:p>
            <a:pPr lvl="1"/>
            <a:r>
              <a:rPr lang="en-US" sz="3000" dirty="0"/>
              <a:t>Primary care provided by family doctors</a:t>
            </a:r>
          </a:p>
          <a:p>
            <a:pPr lvl="1"/>
            <a:r>
              <a:rPr lang="en-US" sz="3000" dirty="0"/>
              <a:t>Patients have some choice of hospital and some choice of GP; increased since 2000  </a:t>
            </a:r>
          </a:p>
          <a:p>
            <a:r>
              <a:rPr lang="en-US" sz="3000" dirty="0"/>
              <a:t>Purchasers/insurers</a:t>
            </a:r>
          </a:p>
          <a:p>
            <a:pPr lvl="1"/>
            <a:r>
              <a:rPr lang="en-US" sz="3000" dirty="0"/>
              <a:t>Local admin/</a:t>
            </a:r>
            <a:r>
              <a:rPr lang="en-US" sz="3000" dirty="0" err="1"/>
              <a:t>geog</a:t>
            </a:r>
            <a:r>
              <a:rPr lang="en-US" sz="3000" dirty="0"/>
              <a:t> area based purchasing; patients have no choice of purchaser</a:t>
            </a:r>
          </a:p>
          <a:p>
            <a:pPr marL="365625" lvl="1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pPr lvl="1"/>
            <a:endParaRPr lang="en-US" sz="3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85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Experiments in (non-price) competition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600" y="2410690"/>
            <a:ext cx="11621192" cy="65505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/>
              <a:t>Two large experiments in promoting supply side competition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1991-97: separation of insurers and hospital providers + selective contracting on price, volume (price competition)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1997-2003: abolition of competition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2006: Blair pro-competition policies</a:t>
            </a:r>
          </a:p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/>
              <a:t>Key elements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Freedom for patients to choose hospital of care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Shift from selective contracting to administered prospective prices –(c. 65% hospital activity), not strongly related to quality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Greater autonomy for well performing hospitals (retain some surpluses; greater freedom over investment decisions)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Greater use of private provision to expand publicly funded provision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endParaRPr lang="en-US" sz="2000" dirty="0"/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280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What happened?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600" y="2275827"/>
            <a:ext cx="11842484" cy="63252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Did the reforms change behavior and market structure?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Did this have any effect on outcomes, processes, productivity, equity?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Which reform components were important?</a:t>
            </a:r>
          </a:p>
          <a:p>
            <a:pPr>
              <a:lnSpc>
                <a:spcPct val="90000"/>
              </a:lnSpc>
            </a:pPr>
            <a:endParaRPr lang="en-US" sz="3982" dirty="0"/>
          </a:p>
          <a:p>
            <a:pPr marL="0" indent="0">
              <a:lnSpc>
                <a:spcPct val="90000"/>
              </a:lnSpc>
              <a:buNone/>
            </a:pPr>
            <a:endParaRPr lang="en-US" sz="3413" dirty="0"/>
          </a:p>
          <a:p>
            <a:pPr>
              <a:lnSpc>
                <a:spcPct val="90000"/>
              </a:lnSpc>
              <a:buNone/>
            </a:pPr>
            <a:endParaRPr lang="en-US" sz="3413" dirty="0"/>
          </a:p>
          <a:p>
            <a:pPr>
              <a:lnSpc>
                <a:spcPct val="90000"/>
              </a:lnSpc>
              <a:buNone/>
            </a:pPr>
            <a:endParaRPr lang="en-US" sz="3413" dirty="0"/>
          </a:p>
          <a:p>
            <a:pPr>
              <a:lnSpc>
                <a:spcPct val="90000"/>
              </a:lnSpc>
              <a:buNone/>
            </a:pPr>
            <a:endParaRPr lang="en-US" sz="3413" dirty="0"/>
          </a:p>
        </p:txBody>
      </p:sp>
    </p:spTree>
    <p:extLst>
      <p:ext uri="{BB962C8B-B14F-4D97-AF65-F5344CB8AC3E}">
        <p14:creationId xmlns:p14="http://schemas.microsoft.com/office/powerpoint/2010/main" val="185441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81600" y="1141617"/>
            <a:ext cx="12241906" cy="487313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(1) </a:t>
            </a:r>
            <a:r>
              <a:rPr lang="en-US" sz="3600" dirty="0" err="1">
                <a:solidFill>
                  <a:srgbClr val="FF0000"/>
                </a:solidFill>
              </a:rPr>
              <a:t>Behaviour</a:t>
            </a:r>
            <a:r>
              <a:rPr lang="en-US" sz="3600" dirty="0">
                <a:solidFill>
                  <a:srgbClr val="FF0000"/>
                </a:solidFill>
              </a:rPr>
              <a:t> and market structure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600" y="2434862"/>
            <a:ext cx="11937862" cy="6325264"/>
          </a:xfrm>
        </p:spPr>
        <p:txBody>
          <a:bodyPr/>
          <a:lstStyle/>
          <a:p>
            <a:r>
              <a:rPr lang="en-US" sz="3200" dirty="0"/>
              <a:t>Patient choice severely constrained pre-reform; exercised greater choice post-reform</a:t>
            </a:r>
          </a:p>
          <a:p>
            <a:r>
              <a:rPr lang="en-US" sz="3200" dirty="0"/>
              <a:t>Post-reform patients responded to quality (mortality rates) and distance</a:t>
            </a:r>
          </a:p>
          <a:p>
            <a:pPr lvl="1"/>
            <a:r>
              <a:rPr lang="en-US" sz="2800" dirty="0"/>
              <a:t>Bigger response for sicker patients; no difference by income</a:t>
            </a:r>
          </a:p>
          <a:p>
            <a:r>
              <a:rPr lang="en-US" sz="3200" dirty="0"/>
              <a:t>Reduction in market concentration</a:t>
            </a:r>
          </a:p>
          <a:p>
            <a:r>
              <a:rPr lang="en-US" sz="3200" dirty="0"/>
              <a:t>Significant impacts on hospitals’ market shares</a:t>
            </a:r>
          </a:p>
          <a:p>
            <a:pPr lvl="1"/>
            <a:r>
              <a:rPr lang="en-US" sz="2800" dirty="0"/>
              <a:t>Better hospitals attracted more patients post-reform</a:t>
            </a:r>
          </a:p>
          <a:p>
            <a:pPr lvl="1"/>
            <a:endParaRPr lang="en-US" sz="2500" dirty="0"/>
          </a:p>
          <a:p>
            <a:pPr marL="0" indent="0">
              <a:lnSpc>
                <a:spcPct val="90000"/>
              </a:lnSpc>
              <a:buNone/>
            </a:pPr>
            <a:endParaRPr lang="en-US" sz="3982" dirty="0"/>
          </a:p>
          <a:p>
            <a:pPr>
              <a:lnSpc>
                <a:spcPct val="90000"/>
              </a:lnSpc>
              <a:buNone/>
            </a:pPr>
            <a:endParaRPr lang="en-US" sz="3413" dirty="0"/>
          </a:p>
          <a:p>
            <a:pPr>
              <a:lnSpc>
                <a:spcPct val="90000"/>
              </a:lnSpc>
              <a:buNone/>
            </a:pPr>
            <a:endParaRPr lang="en-US" sz="3413" dirty="0"/>
          </a:p>
          <a:p>
            <a:pPr>
              <a:lnSpc>
                <a:spcPct val="90000"/>
              </a:lnSpc>
              <a:buNone/>
            </a:pPr>
            <a:endParaRPr lang="en-US" sz="3413" dirty="0"/>
          </a:p>
        </p:txBody>
      </p:sp>
    </p:spTree>
    <p:extLst>
      <p:ext uri="{BB962C8B-B14F-4D97-AF65-F5344CB8AC3E}">
        <p14:creationId xmlns:p14="http://schemas.microsoft.com/office/powerpoint/2010/main" val="177677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(2) The effect of the reforms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600" y="1894824"/>
            <a:ext cx="12338977" cy="7475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Increased volumes of hospital care</a:t>
            </a:r>
          </a:p>
          <a:p>
            <a:pPr marL="1108481" lvl="1" indent="-4572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Larger role for private sector (didn’t reduce NHS provision)</a:t>
            </a:r>
            <a:r>
              <a:rPr lang="en-US" sz="3200" dirty="0"/>
              <a:t>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Quality (most studied)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Mixture of positive effects or no effects 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No evidence of negative effects 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Some of these gains may have started before the reforms</a:t>
            </a:r>
          </a:p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Productivity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Less evidence 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Length of stay fell in less concentrated markets post reform  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No evidence of greater spending</a:t>
            </a:r>
          </a:p>
          <a:p>
            <a:pPr marL="284400" indent="-284400">
              <a:spcAft>
                <a:spcPts val="500"/>
              </a:spcAft>
              <a:buFont typeface="Arial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Access/inequality</a:t>
            </a:r>
          </a:p>
          <a:p>
            <a:pPr marL="965551" lvl="2" indent="-284400">
              <a:lnSpc>
                <a:spcPct val="9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Little evidence of differential effects by SES (of small local area)</a:t>
            </a:r>
          </a:p>
          <a:p>
            <a:pPr marL="965551" lvl="2" indent="-284400">
              <a:lnSpc>
                <a:spcPct val="90000"/>
              </a:lnSpc>
              <a:spcAft>
                <a:spcPts val="500"/>
              </a:spcAft>
              <a:buFont typeface="Arial" charset="0"/>
              <a:buChar char="•"/>
            </a:pPr>
            <a:r>
              <a:rPr lang="en-US" sz="2800" dirty="0"/>
              <a:t>Waiting time gap between richer and poorer areas fell over the period of the policy but may have started pre-policy</a:t>
            </a:r>
          </a:p>
          <a:p>
            <a:pPr marL="935681" lvl="1" indent="-284400">
              <a:spcAft>
                <a:spcPts val="500"/>
              </a:spcAft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933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00" y="2337071"/>
            <a:ext cx="12042313" cy="6298724"/>
          </a:xfrm>
        </p:spPr>
        <p:txBody>
          <a:bodyPr/>
          <a:lstStyle/>
          <a:p>
            <a:r>
              <a:rPr lang="en-GB" sz="3200" dirty="0"/>
              <a:t>1997-2003 England experienced a wave of hospital reconfigurations</a:t>
            </a:r>
          </a:p>
          <a:p>
            <a:pPr lvl="1"/>
            <a:r>
              <a:rPr lang="en-GB" sz="3200" dirty="0"/>
              <a:t>Over half of acute hospitals involved in a reconfiguration; median number of hospitals in a market fell from 7 to 5</a:t>
            </a:r>
          </a:p>
          <a:p>
            <a:r>
              <a:rPr lang="en-GB" sz="3600" dirty="0"/>
              <a:t>Impact on hospital production</a:t>
            </a:r>
            <a:endParaRPr lang="en-GB" sz="3200" dirty="0"/>
          </a:p>
          <a:p>
            <a:pPr lvl="1"/>
            <a:r>
              <a:rPr lang="en-GB" sz="2800" dirty="0"/>
              <a:t>Lower growth in admissions and staff numbers but no increase in productivity</a:t>
            </a:r>
          </a:p>
          <a:p>
            <a:pPr lvl="1"/>
            <a:r>
              <a:rPr lang="en-GB" sz="2800" dirty="0"/>
              <a:t>No reduction in deficits</a:t>
            </a:r>
          </a:p>
          <a:p>
            <a:pPr lvl="1"/>
            <a:r>
              <a:rPr lang="en-GB" sz="2800" dirty="0"/>
              <a:t>No improvement in quality</a:t>
            </a:r>
          </a:p>
          <a:p>
            <a:pPr lvl="0"/>
            <a:r>
              <a:rPr lang="en-GB" sz="3200" dirty="0"/>
              <a:t>Costly to bring about with few visible gains other than reduction in capacity</a:t>
            </a:r>
          </a:p>
          <a:p>
            <a:pPr>
              <a:buNone/>
            </a:pPr>
            <a:r>
              <a:rPr lang="en-GB" sz="3413" dirty="0"/>
              <a:t> 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97410" y="1270454"/>
            <a:ext cx="11232874" cy="64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13002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Evidence from (earlier) UK Hospital consolidation</a:t>
            </a:r>
            <a:endParaRPr lang="en-GB" sz="32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61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B_PowerpointTemplate_v2">
      <a:dk1>
        <a:srgbClr val="4F535A"/>
      </a:dk1>
      <a:lt1>
        <a:srgbClr val="FFFFFF"/>
      </a:lt1>
      <a:dk2>
        <a:srgbClr val="4F535A"/>
      </a:dk2>
      <a:lt2>
        <a:srgbClr val="ED1941"/>
      </a:lt2>
      <a:accent1>
        <a:srgbClr val="0080C6"/>
      </a:accent1>
      <a:accent2>
        <a:srgbClr val="577C96"/>
      </a:accent2>
      <a:accent3>
        <a:srgbClr val="14B1E7"/>
      </a:accent3>
      <a:accent4>
        <a:srgbClr val="2DBBAA"/>
      </a:accent4>
      <a:accent5>
        <a:srgbClr val="787E83"/>
      </a:accent5>
      <a:accent6>
        <a:srgbClr val="D8E0E6"/>
      </a:accent6>
      <a:hlink>
        <a:srgbClr val="4F535A"/>
      </a:hlink>
      <a:folHlink>
        <a:srgbClr val="4F53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284400" indent="-284400">
          <a:spcAft>
            <a:spcPts val="500"/>
          </a:spcAft>
          <a:buFont typeface="Arial" charset="0"/>
          <a:buChar char="•"/>
          <a:defRPr sz="2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46C2608E10884688CDF2786A7D9FAA" ma:contentTypeVersion="0" ma:contentTypeDescription="Create a new document." ma:contentTypeScope="" ma:versionID="df85431a80283af97db822864f8f21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0B34C-F8A4-4E27-A9C0-BAC118C4A8D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092991-9BC0-4707-B562-8AAD600272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0631A2-CBC7-41FD-BD5E-DE76F702B2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9507</TotalTime>
  <Words>856</Words>
  <Application>Microsoft Macintosh PowerPoint</Application>
  <PresentationFormat>Custom</PresentationFormat>
  <Paragraphs>169</Paragraphs>
  <Slides>16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.HelveticaNeueDeskInterface-Regular</vt:lpstr>
      <vt:lpstr>Arial</vt:lpstr>
      <vt:lpstr>Arial Narrow</vt:lpstr>
      <vt:lpstr>Calibri</vt:lpstr>
      <vt:lpstr>Times</vt:lpstr>
      <vt:lpstr>Times New Roman</vt:lpstr>
      <vt:lpstr>Office Theme</vt:lpstr>
      <vt:lpstr>Document</vt:lpstr>
      <vt:lpstr>Competition and choice in the UK National Health System</vt:lpstr>
      <vt:lpstr>Some stats on the NHS</vt:lpstr>
      <vt:lpstr>Some more stats</vt:lpstr>
      <vt:lpstr>Broad NHS organisation</vt:lpstr>
      <vt:lpstr>Experiments in (non-price) competition</vt:lpstr>
      <vt:lpstr>What happened?</vt:lpstr>
      <vt:lpstr>(1) Behaviour and market structure</vt:lpstr>
      <vt:lpstr>(2) The effect of the reforms</vt:lpstr>
      <vt:lpstr>PowerPoint Presentation</vt:lpstr>
      <vt:lpstr>Summary: What do we know from the UK experiment?</vt:lpstr>
      <vt:lpstr>Where now?</vt:lpstr>
      <vt:lpstr> </vt:lpstr>
      <vt:lpstr> </vt:lpstr>
      <vt:lpstr>Better hospitals attracted more patients (Gaynor et al)</vt:lpstr>
      <vt:lpstr>Where did freeing up choice have an impact?</vt:lpstr>
      <vt:lpstr>Change in market structure: provider HHI all electives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El-Gammal</dc:creator>
  <cp:lastModifiedBy>Propper, Carol</cp:lastModifiedBy>
  <cp:revision>318</cp:revision>
  <dcterms:created xsi:type="dcterms:W3CDTF">2015-07-22T11:09:22Z</dcterms:created>
  <dcterms:modified xsi:type="dcterms:W3CDTF">2020-10-20T18:06:43Z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0x010100C046C2608E10884688CDF2786A7D9FAA</vt:lpwstr>
  </property>
</Properties>
</file>